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1" r:id="rId1"/>
  </p:sldMasterIdLst>
  <p:notesMasterIdLst>
    <p:notesMasterId r:id="rId81"/>
  </p:notesMasterIdLst>
  <p:handoutMasterIdLst>
    <p:handoutMasterId r:id="rId82"/>
  </p:handoutMasterIdLst>
  <p:sldIdLst>
    <p:sldId id="415" r:id="rId2"/>
    <p:sldId id="555" r:id="rId3"/>
    <p:sldId id="557" r:id="rId4"/>
    <p:sldId id="556" r:id="rId5"/>
    <p:sldId id="558" r:id="rId6"/>
    <p:sldId id="622" r:id="rId7"/>
    <p:sldId id="560" r:id="rId8"/>
    <p:sldId id="538" r:id="rId9"/>
    <p:sldId id="540" r:id="rId10"/>
    <p:sldId id="320" r:id="rId11"/>
    <p:sldId id="625" r:id="rId12"/>
    <p:sldId id="525" r:id="rId13"/>
    <p:sldId id="574" r:id="rId14"/>
    <p:sldId id="575" r:id="rId15"/>
    <p:sldId id="580" r:id="rId16"/>
    <p:sldId id="576" r:id="rId17"/>
    <p:sldId id="577" r:id="rId18"/>
    <p:sldId id="578" r:id="rId19"/>
    <p:sldId id="579" r:id="rId20"/>
    <p:sldId id="349" r:id="rId21"/>
    <p:sldId id="657" r:id="rId22"/>
    <p:sldId id="612" r:id="rId23"/>
    <p:sldId id="367" r:id="rId24"/>
    <p:sldId id="665" r:id="rId25"/>
    <p:sldId id="666" r:id="rId26"/>
    <p:sldId id="708" r:id="rId27"/>
    <p:sldId id="408" r:id="rId28"/>
    <p:sldId id="409" r:id="rId29"/>
    <p:sldId id="410" r:id="rId30"/>
    <p:sldId id="684" r:id="rId31"/>
    <p:sldId id="535" r:id="rId32"/>
    <p:sldId id="649" r:id="rId33"/>
    <p:sldId id="650" r:id="rId34"/>
    <p:sldId id="651" r:id="rId35"/>
    <p:sldId id="652" r:id="rId36"/>
    <p:sldId id="433" r:id="rId37"/>
    <p:sldId id="448" r:id="rId38"/>
    <p:sldId id="449" r:id="rId39"/>
    <p:sldId id="450" r:id="rId40"/>
    <p:sldId id="669" r:id="rId41"/>
    <p:sldId id="710" r:id="rId42"/>
    <p:sldId id="670" r:id="rId43"/>
    <p:sldId id="655" r:id="rId44"/>
    <p:sldId id="654" r:id="rId45"/>
    <p:sldId id="671" r:id="rId46"/>
    <p:sldId id="678" r:id="rId47"/>
    <p:sldId id="677" r:id="rId48"/>
    <p:sldId id="674" r:id="rId49"/>
    <p:sldId id="672" r:id="rId50"/>
    <p:sldId id="673" r:id="rId51"/>
    <p:sldId id="675" r:id="rId52"/>
    <p:sldId id="676" r:id="rId53"/>
    <p:sldId id="581" r:id="rId54"/>
    <p:sldId id="418" r:id="rId55"/>
    <p:sldId id="421" r:id="rId56"/>
    <p:sldId id="565" r:id="rId57"/>
    <p:sldId id="452" r:id="rId58"/>
    <p:sldId id="566" r:id="rId59"/>
    <p:sldId id="569" r:id="rId60"/>
    <p:sldId id="570" r:id="rId61"/>
    <p:sldId id="567" r:id="rId62"/>
    <p:sldId id="568" r:id="rId63"/>
    <p:sldId id="455" r:id="rId64"/>
    <p:sldId id="563" r:id="rId65"/>
    <p:sldId id="460" r:id="rId66"/>
    <p:sldId id="461" r:id="rId67"/>
    <p:sldId id="467" r:id="rId68"/>
    <p:sldId id="541" r:id="rId69"/>
    <p:sldId id="542" r:id="rId70"/>
    <p:sldId id="543" r:id="rId71"/>
    <p:sldId id="350" r:id="rId72"/>
    <p:sldId id="351" r:id="rId73"/>
    <p:sldId id="353" r:id="rId74"/>
    <p:sldId id="529" r:id="rId75"/>
    <p:sldId id="530" r:id="rId76"/>
    <p:sldId id="531" r:id="rId77"/>
    <p:sldId id="526" r:id="rId78"/>
    <p:sldId id="520" r:id="rId79"/>
    <p:sldId id="332" r:id="rId80"/>
  </p:sldIdLst>
  <p:sldSz cx="9144000" cy="6858000" type="screen4x3"/>
  <p:notesSz cx="6950075" cy="9236075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9" autoAdjust="0"/>
    <p:restoredTop sz="90323" autoAdjust="0"/>
  </p:normalViewPr>
  <p:slideViewPr>
    <p:cSldViewPr>
      <p:cViewPr varScale="1">
        <p:scale>
          <a:sx n="68" d="100"/>
          <a:sy n="68" d="100"/>
        </p:scale>
        <p:origin x="159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0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36769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41496F5-D63A-43E3-9601-DBCDC79D6F9C}" type="datetimeFigureOut">
              <a:rPr lang="es-CL" smtClean="0"/>
              <a:pPr/>
              <a:t>25-02-2020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36769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625FED12-1E79-4174-8E98-6C829B8DE735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13813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36769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pPr>
              <a:defRPr/>
            </a:pPr>
            <a:fld id="{7E6D0BE0-DEA7-4AE9-B0E5-1BB070E17154}" type="datetimeFigureOut">
              <a:rPr lang="es-ES"/>
              <a:pPr>
                <a:defRPr/>
              </a:pPr>
              <a:t>25/02/2020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36769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pPr>
              <a:defRPr/>
            </a:pPr>
            <a:fld id="{67B12048-3EE8-4A5B-A420-29FA7523E5E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68343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12048-3EE8-4A5B-A420-29FA7523E5EB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721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12048-3EE8-4A5B-A420-29FA7523E5EB}" type="slidenum">
              <a:rPr lang="es-ES" smtClean="0"/>
              <a:pPr>
                <a:defRPr/>
              </a:pPr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4708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22338"/>
            <a:fld id="{732EF500-BADE-4C26-99EF-B544912BD570}" type="datetime1">
              <a:rPr lang="en-US" altLang="en-US" smtClean="0"/>
              <a:pPr defTabSz="922338"/>
              <a:t>2/25/2020</a:t>
            </a:fld>
            <a:endParaRPr lang="en-US" altLang="en-US" smtClean="0"/>
          </a:p>
        </p:txBody>
      </p:sp>
      <p:sp>
        <p:nvSpPr>
          <p:cNvPr id="2150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22338"/>
            <a:r>
              <a:rPr lang="en-US" altLang="en-US" smtClean="0"/>
              <a:t>12</a:t>
            </a:r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n-US" smtClean="0"/>
          </a:p>
        </p:txBody>
      </p:sp>
    </p:spTree>
    <p:extLst>
      <p:ext uri="{BB962C8B-B14F-4D97-AF65-F5344CB8AC3E}">
        <p14:creationId xmlns:p14="http://schemas.microsoft.com/office/powerpoint/2010/main" val="1749434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L" smtClean="0"/>
          </a:p>
        </p:txBody>
      </p:sp>
      <p:sp>
        <p:nvSpPr>
          <p:cNvPr id="1474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2FFC2E-B7B0-4BC2-9CC2-C54D821247F8}" type="slidenum">
              <a:rPr lang="es-ES" smtClean="0"/>
              <a:pPr/>
              <a:t>66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753549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12048-3EE8-4A5B-A420-29FA7523E5EB}" type="slidenum">
              <a:rPr lang="es-ES" smtClean="0"/>
              <a:pPr>
                <a:defRPr/>
              </a:pPr>
              <a:t>70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9904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MX" smtClean="0"/>
              <a:t>Ignacio</a:t>
            </a:r>
          </a:p>
          <a:p>
            <a:pPr eaLnBrk="1" hangingPunct="1"/>
            <a:r>
              <a:rPr lang="es-MX" smtClean="0"/>
              <a:t>Assets management by Chilean Financial Industry </a:t>
            </a:r>
          </a:p>
          <a:p>
            <a:pPr lvl="1" eaLnBrk="1" hangingPunct="1"/>
            <a:r>
              <a:rPr lang="es-MX" smtClean="0"/>
              <a:t>The first local institutional investor are banks with US$187 Billion</a:t>
            </a:r>
          </a:p>
          <a:p>
            <a:pPr lvl="1" eaLnBrk="1" hangingPunct="1"/>
            <a:r>
              <a:rPr lang="es-MX" smtClean="0"/>
              <a:t>Second are AFPs with US$113 Billion</a:t>
            </a:r>
          </a:p>
          <a:p>
            <a:pPr lvl="1" eaLnBrk="1" hangingPunct="1"/>
            <a:r>
              <a:rPr lang="es-MX" smtClean="0"/>
              <a:t>And third they are Insurance Companies with US$35 Billion </a:t>
            </a:r>
          </a:p>
          <a:p>
            <a:pPr lvl="1" eaLnBrk="1" hangingPunct="1"/>
            <a:r>
              <a:rPr lang="es-MX" smtClean="0"/>
              <a:t>In Chile works 25 banks, 6 AFP and 51 Insurance companies</a:t>
            </a:r>
          </a:p>
          <a:p>
            <a:pPr lvl="1" eaLnBrk="1" hangingPunct="1"/>
            <a:r>
              <a:rPr lang="es-MX" smtClean="0"/>
              <a:t>In the Botton figure you have the Capital Originated</a:t>
            </a:r>
          </a:p>
          <a:p>
            <a:pPr lvl="1" eaLnBrk="1" hangingPunct="1"/>
            <a:r>
              <a:rPr lang="es-ES" smtClean="0"/>
              <a:t>3 AFP are 100% Foreign Capital and 3 AFP are 100% local capital</a:t>
            </a:r>
          </a:p>
          <a:p>
            <a:pPr lvl="1" eaLnBrk="1" hangingPunct="1"/>
            <a:r>
              <a:rPr lang="es-ES" smtClean="0"/>
              <a:t>in case of the banks 12 are 100% Foreign Capital ,11 are 100% local capital and 2 are boths</a:t>
            </a:r>
          </a:p>
          <a:p>
            <a:pPr lvl="1" eaLnBrk="1" hangingPunct="1"/>
            <a:r>
              <a:rPr lang="es-ES" smtClean="0"/>
              <a:t>In Life nsurance Companies 18 are Foreign capital, 10 are 100% local capital and 3 are both</a:t>
            </a:r>
          </a:p>
        </p:txBody>
      </p:sp>
    </p:spTree>
    <p:extLst>
      <p:ext uri="{BB962C8B-B14F-4D97-AF65-F5344CB8AC3E}">
        <p14:creationId xmlns:p14="http://schemas.microsoft.com/office/powerpoint/2010/main" val="164672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ECD2F-536A-432F-A6EF-22820AF30131}" type="slidenum">
              <a:rPr lang="sv-SE" smtClean="0"/>
              <a:pPr>
                <a:defRPr/>
              </a:pPr>
              <a:t>‹Nº›</a:t>
            </a:fld>
            <a:endParaRPr lang="sv-SE"/>
          </a:p>
        </p:txBody>
      </p:sp>
      <p:sp>
        <p:nvSpPr>
          <p:cNvPr id="10" name="9 Rectángulo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61107-DA50-4D0C-8CE9-B4DA150B8D53}" type="slidenum">
              <a:rPr lang="sv-SE" smtClean="0"/>
              <a:pPr>
                <a:defRPr/>
              </a:pPr>
              <a:t>‹Nº›</a:t>
            </a:fld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E2C23-1D41-402F-BA5D-8DC62D873E69}" type="slidenum">
              <a:rPr lang="sv-SE" smtClean="0"/>
              <a:pPr>
                <a:defRPr/>
              </a:pPr>
              <a:t>‹Nº›</a:t>
            </a:fld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E751A-264C-4FA2-8898-5373A614F91A}" type="slidenum">
              <a:rPr lang="sv-SE"/>
              <a:pPr>
                <a:defRPr/>
              </a:pPr>
              <a:t>‹Nº›</a:t>
            </a:fld>
            <a:endParaRPr lang="sv-S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6700" y="228600"/>
            <a:ext cx="8386763" cy="106045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1009650" y="1490663"/>
            <a:ext cx="7959725" cy="5178425"/>
          </a:xfrm>
        </p:spPr>
        <p:txBody>
          <a:bodyPr/>
          <a:lstStyle/>
          <a:p>
            <a:pPr lvl="0"/>
            <a:endParaRPr lang="es-CL" noProof="0" dirty="0" smtClean="0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6700" y="228600"/>
            <a:ext cx="8386763" cy="106045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1009650" y="1490663"/>
            <a:ext cx="7959725" cy="5178425"/>
          </a:xfrm>
        </p:spPr>
        <p:txBody>
          <a:bodyPr/>
          <a:lstStyle/>
          <a:p>
            <a:pPr lvl="0"/>
            <a:endParaRPr lang="es-CL" noProof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FB602F-AC16-4B89-BB1F-8D5B493BEE2E}" type="slidenum">
              <a:rPr lang="sv-SE" smtClean="0"/>
              <a:pPr>
                <a:defRPr/>
              </a:pPr>
              <a:t>‹Nº›</a:t>
            </a:fld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A8D67-1C45-4C18-AE68-387311B8F92E}" type="slidenum">
              <a:rPr lang="sv-SE" smtClean="0"/>
              <a:pPr>
                <a:defRPr/>
              </a:pPr>
              <a:t>‹Nº›</a:t>
            </a:fld>
            <a:endParaRPr lang="sv-S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10EB34-21E3-43E4-8CE2-D4AF79DAB051}" type="slidenum">
              <a:rPr lang="sv-SE" smtClean="0"/>
              <a:pPr>
                <a:defRPr/>
              </a:pPr>
              <a:t>‹Nº›</a:t>
            </a:fld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1510B-4A29-48E9-8D84-4D167A7A88CF}" type="slidenum">
              <a:rPr lang="sv-SE" smtClean="0"/>
              <a:pPr>
                <a:defRPr/>
              </a:pPr>
              <a:t>‹Nº›</a:t>
            </a:fld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A5C986-388C-447B-A331-CF64FC026DA4}" type="slidenum">
              <a:rPr lang="sv-SE" smtClean="0"/>
              <a:pPr>
                <a:defRPr/>
              </a:pPr>
              <a:t>‹Nº›</a:t>
            </a:fld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D5EAE-BB20-4461-A68C-C5863718DA75}" type="slidenum">
              <a:rPr lang="sv-SE" smtClean="0"/>
              <a:pPr>
                <a:defRPr/>
              </a:pPr>
              <a:t>‹Nº›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EEA19B-A696-4D1A-9290-A2FF2FA22535}" type="slidenum">
              <a:rPr lang="sv-SE" smtClean="0"/>
              <a:pPr>
                <a:defRPr/>
              </a:pPr>
              <a:t>‹Nº›</a:t>
            </a:fld>
            <a:endParaRPr lang="sv-SE"/>
          </a:p>
        </p:txBody>
      </p:sp>
      <p:sp>
        <p:nvSpPr>
          <p:cNvPr id="12" name="11 Rectángulo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11" name="10 Rectángulo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pPr>
              <a:defRPr/>
            </a:pPr>
            <a:fld id="{5F648F06-F2AE-4DF2-BD1A-EF2E2BA7F4DA}" type="slidenum">
              <a:rPr lang="sv-SE" smtClean="0"/>
              <a:pPr>
                <a:defRPr/>
              </a:pPr>
              <a:t>‹Nº›</a:t>
            </a:fld>
            <a:endParaRPr lang="sv-S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6 Rectángulo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sv-S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sv-S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DDAF6B9D-6251-4123-BB1D-3145A6D6F1CE}" type="slidenum">
              <a:rPr lang="sv-SE" smtClean="0"/>
              <a:pPr>
                <a:defRPr/>
              </a:pPr>
              <a:t>‹Nº›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4" r:id="rId13"/>
    <p:sldLayoutId id="2147484085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upload.wikimedia.org/wikipedia/commons/7/78/Flag_of_Chile.sv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rds.yahoo.com/_ylt=A9G_bI9nj.1KBiwBGNKjzbkF/SIG=14cianl3s/EXP=1257169127/**http:/www.all-science-fair-projects.com/science_fair_projects_encyclopedia/upload/thumb/1/11/200px-Allende-Pinochet.jpg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rds.yahoo.com/_ylt=A9G_bDkhke1KozQBqbOjzbkF/SIG=126tn2lt9/EXP=1257169569/**http:/www.chipsites.com/derechos/images/bomba.jp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upload.wikimedia.org/wikipedia/commons/e/e6/Flag_of_the_President_of_Chile.svg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Chile_map2_with_wine_regions_highlighted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isischile.cl/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988840"/>
          </a:xfrm>
        </p:spPr>
        <p:txBody>
          <a:bodyPr anchor="b">
            <a:normAutofit/>
          </a:bodyPr>
          <a:lstStyle/>
          <a:p>
            <a:pPr algn="ctr">
              <a:defRPr/>
            </a:pPr>
            <a:r>
              <a:rPr lang="es-ES" sz="4900" b="1" dirty="0" smtClean="0"/>
              <a:t>2020</a:t>
            </a:r>
            <a:br>
              <a:rPr lang="es-ES" sz="4900" b="1" dirty="0" smtClean="0"/>
            </a:br>
            <a:endParaRPr lang="es-ES" sz="4900" b="1" dirty="0" smtClean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628800"/>
            <a:ext cx="8153400" cy="4495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es-MX" sz="4400" dirty="0" smtClean="0">
              <a:solidFill>
                <a:schemeClr val="tx2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s-MX" sz="4400" dirty="0" smtClean="0">
              <a:solidFill>
                <a:schemeClr val="tx2"/>
              </a:solidFill>
            </a:endParaRPr>
          </a:p>
          <a:p>
            <a:pPr algn="ctr" eaLnBrk="1" hangingPunct="1">
              <a:defRPr/>
            </a:pPr>
            <a:endParaRPr lang="es-MX" sz="4400" dirty="0" smtClean="0">
              <a:solidFill>
                <a:schemeClr val="tx2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s-MX" sz="4400" dirty="0" smtClean="0">
              <a:solidFill>
                <a:schemeClr val="tx2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286000" y="2420888"/>
            <a:ext cx="4572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es-ES" sz="2400" b="1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es-ES" sz="2400" b="1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es-ES" sz="2400" b="1" dirty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ES" sz="3200" b="1" dirty="0" smtClean="0">
                <a:solidFill>
                  <a:srgbClr val="0070C0"/>
                </a:solidFill>
              </a:rPr>
              <a:t>Feb </a:t>
            </a:r>
            <a:r>
              <a:rPr lang="es-ES" sz="3200" b="1" dirty="0" smtClean="0">
                <a:solidFill>
                  <a:srgbClr val="0070C0"/>
                </a:solidFill>
              </a:rPr>
              <a:t>28</a:t>
            </a:r>
            <a:endParaRPr lang="es-ES" sz="3200" b="1" dirty="0">
              <a:solidFill>
                <a:srgbClr val="0070C0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s-ES" sz="2400" b="1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ES" sz="2400" b="1" dirty="0" err="1" smtClean="0"/>
              <a:t>Contemporary</a:t>
            </a:r>
            <a:endParaRPr lang="es-ES" sz="2400" b="1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ES" sz="2400" b="1" dirty="0" smtClean="0"/>
              <a:t>Chile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483768" y="1772816"/>
            <a:ext cx="4320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C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13982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sv-SE" sz="4000" b="1" dirty="0" smtClean="0"/>
              <a:t>Geography </a:t>
            </a:r>
          </a:p>
        </p:txBody>
      </p:sp>
      <p:sp>
        <p:nvSpPr>
          <p:cNvPr id="81932" name="Rectangle 12"/>
          <p:cNvSpPr>
            <a:spLocks noGrp="1" noChangeArrowheads="1"/>
          </p:cNvSpPr>
          <p:nvPr>
            <p:ph type="body" sz="half" idx="2"/>
          </p:nvPr>
        </p:nvSpPr>
        <p:spPr>
          <a:xfrm>
            <a:off x="827088" y="1600200"/>
            <a:ext cx="5545112" cy="4530725"/>
          </a:xfrm>
        </p:spPr>
        <p:txBody>
          <a:bodyPr anchor="t">
            <a:normAutofit lnSpcReduction="10000"/>
          </a:bodyPr>
          <a:lstStyle/>
          <a:p>
            <a:pPr eaLnBrk="1" hangingPunct="1">
              <a:defRPr/>
            </a:pPr>
            <a:r>
              <a:rPr lang="sv-SE" sz="2400" dirty="0" smtClean="0"/>
              <a:t>Surface area: 756,102  sq.kms</a:t>
            </a:r>
          </a:p>
          <a:p>
            <a:pPr eaLnBrk="1" hangingPunct="1">
              <a:buNone/>
              <a:defRPr/>
            </a:pPr>
            <a:r>
              <a:rPr lang="sv-SE" sz="2400" dirty="0" smtClean="0"/>
              <a:t>                                 291,932 sq.miles </a:t>
            </a:r>
          </a:p>
          <a:p>
            <a:pPr eaLnBrk="1" hangingPunct="1">
              <a:buNone/>
              <a:defRPr/>
            </a:pPr>
            <a:endParaRPr lang="sv-SE" sz="2400" dirty="0" smtClean="0"/>
          </a:p>
          <a:p>
            <a:pPr eaLnBrk="1" hangingPunct="1">
              <a:defRPr/>
            </a:pPr>
            <a:r>
              <a:rPr lang="sv-SE" sz="2400" dirty="0" smtClean="0"/>
              <a:t>4,300 kms - 2,700 miles from the border with Peru to Cape Horn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sv-SE" sz="2400" dirty="0" smtClean="0"/>
          </a:p>
          <a:p>
            <a:pPr eaLnBrk="1" hangingPunct="1">
              <a:defRPr/>
            </a:pPr>
            <a:r>
              <a:rPr lang="sv-SE" sz="2400" dirty="0" smtClean="0"/>
              <a:t>Most of Chile´s population (17 million) lives in the Central Valley</a:t>
            </a:r>
          </a:p>
          <a:p>
            <a:pPr eaLnBrk="1" hangingPunct="1">
              <a:defRPr/>
            </a:pPr>
            <a:endParaRPr lang="sv-SE" sz="2400" dirty="0" smtClean="0"/>
          </a:p>
          <a:p>
            <a:r>
              <a:rPr lang="en-US" sz="2400" dirty="0" smtClean="0"/>
              <a:t>Longest north-south trending country in the world, </a:t>
            </a:r>
          </a:p>
          <a:p>
            <a:endParaRPr lang="en-US" sz="2400" dirty="0" smtClean="0"/>
          </a:p>
          <a:p>
            <a:r>
              <a:rPr lang="en-US" sz="2400" dirty="0" smtClean="0"/>
              <a:t>Extending across 38 degrees of latitude</a:t>
            </a:r>
            <a:endParaRPr lang="es-CL" sz="2400" dirty="0" smtClean="0"/>
          </a:p>
          <a:p>
            <a:pPr eaLnBrk="1" hangingPunct="1">
              <a:defRPr/>
            </a:pPr>
            <a:endParaRPr lang="sv-SE" sz="2400" dirty="0" smtClean="0"/>
          </a:p>
          <a:p>
            <a:pPr eaLnBrk="1" hangingPunct="1">
              <a:defRPr/>
            </a:pPr>
            <a:endParaRPr lang="sv-SE" sz="2400" dirty="0" smtClean="0"/>
          </a:p>
          <a:p>
            <a:pPr eaLnBrk="1" hangingPunct="1">
              <a:defRPr/>
            </a:pPr>
            <a:endParaRPr lang="sv-SE" sz="2800" dirty="0" smtClean="0"/>
          </a:p>
        </p:txBody>
      </p:sp>
      <p:pic>
        <p:nvPicPr>
          <p:cNvPr id="10244" name="Picture 5" descr="Map of Ch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0"/>
            <a:ext cx="2952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13"/>
          <p:cNvSpPr txBox="1">
            <a:spLocks noChangeArrowheads="1"/>
          </p:cNvSpPr>
          <p:nvPr/>
        </p:nvSpPr>
        <p:spPr bwMode="auto">
          <a:xfrm>
            <a:off x="971600" y="620688"/>
            <a:ext cx="3671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UIS\Downloads\Screenshot_20191231_1809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0732"/>
            <a:ext cx="7200800" cy="671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49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5112568" cy="1206971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sv-SE" sz="3600" b="1" dirty="0" smtClean="0"/>
              <a:t>Main Geographical Regions</a:t>
            </a:r>
          </a:p>
        </p:txBody>
      </p:sp>
      <p:pic>
        <p:nvPicPr>
          <p:cNvPr id="1126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8904" r="16279"/>
          <a:stretch>
            <a:fillRect/>
          </a:stretch>
        </p:blipFill>
        <p:spPr>
          <a:xfrm>
            <a:off x="5696792" y="0"/>
            <a:ext cx="3447208" cy="6858000"/>
          </a:xfrm>
        </p:spPr>
      </p:pic>
      <p:sp>
        <p:nvSpPr>
          <p:cNvPr id="2253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827584" y="1700808"/>
            <a:ext cx="4391025" cy="4525963"/>
          </a:xfrm>
        </p:spPr>
        <p:txBody>
          <a:bodyPr anchor="ctr"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v-SE" sz="2000" dirty="0" smtClean="0"/>
              <a:t>The country is conventionally divided in </a:t>
            </a:r>
            <a:r>
              <a:rPr lang="sv-SE" sz="2000" i="1" dirty="0" smtClean="0"/>
              <a:t>four</a:t>
            </a:r>
            <a:r>
              <a:rPr lang="sv-SE" sz="2000" dirty="0" smtClean="0"/>
              <a:t> main geographical regions</a:t>
            </a:r>
          </a:p>
          <a:p>
            <a:pPr eaLnBrk="1" hangingPunct="1">
              <a:lnSpc>
                <a:spcPct val="90000"/>
              </a:lnSpc>
              <a:defRPr/>
            </a:pPr>
            <a:endParaRPr lang="sv-SE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sv-SE" sz="2000" dirty="0" smtClean="0"/>
              <a:t>Norte Grande and Norte Chico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v-SE" sz="2000" dirty="0" smtClean="0"/>
              <a:t>Valle Central  (Mediterranean)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v-SE" sz="2000" dirty="0" smtClean="0"/>
              <a:t>Sur   (Temperate)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v-SE" sz="2000" dirty="0" smtClean="0"/>
              <a:t>Zona Austral  (Temperate)</a:t>
            </a:r>
          </a:p>
          <a:p>
            <a:pPr eaLnBrk="1" hangingPunct="1">
              <a:lnSpc>
                <a:spcPct val="90000"/>
              </a:lnSpc>
              <a:defRPr/>
            </a:pPr>
            <a:endParaRPr lang="sv-SE" sz="20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v-SE" sz="2000" dirty="0" smtClean="0"/>
              <a:t>Otherwise there are 16 administrative regions, sometimes named, sometimes numbered (I-XVI)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v-SE" sz="2000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Lat</a:t>
            </a:r>
            <a:r>
              <a:rPr lang="es-CL" dirty="0" smtClean="0"/>
              <a:t> 19-56 S          .     </a:t>
            </a:r>
            <a:r>
              <a:rPr lang="es-CL" dirty="0" err="1" smtClean="0"/>
              <a:t>Lon</a:t>
            </a:r>
            <a:r>
              <a:rPr lang="es-CL" dirty="0" smtClean="0"/>
              <a:t>. 70 W</a:t>
            </a:r>
            <a:endParaRPr lang="es-C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2391" y="1774825"/>
            <a:ext cx="1919217" cy="431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                NORTE GRANDE</a:t>
            </a:r>
            <a:br>
              <a:rPr lang="es-CL" dirty="0" smtClean="0"/>
            </a:br>
            <a:r>
              <a:rPr lang="es-CL" dirty="0" smtClean="0"/>
              <a:t>           8 </a:t>
            </a:r>
            <a:r>
              <a:rPr lang="es-CL" dirty="0" err="1" smtClean="0"/>
              <a:t>degrees</a:t>
            </a:r>
            <a:r>
              <a:rPr lang="es-CL" dirty="0" smtClean="0"/>
              <a:t>:  19° S  - 27° S</a:t>
            </a:r>
            <a:endParaRPr lang="es-CL" dirty="0"/>
          </a:p>
        </p:txBody>
      </p:sp>
      <p:pic>
        <p:nvPicPr>
          <p:cNvPr id="4" name="Picture 6" descr="deserto-de-atacama-_cordilheira_norte-de-chil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9234"/>
          <a:stretch>
            <a:fillRect/>
          </a:stretch>
        </p:blipFill>
        <p:spPr bwMode="auto">
          <a:xfrm>
            <a:off x="0" y="1484784"/>
            <a:ext cx="9144000" cy="537321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     EASTER ISLAND      </a:t>
            </a:r>
            <a:r>
              <a:rPr lang="es-CL" sz="4800" dirty="0" smtClean="0"/>
              <a:t>63,2 </a:t>
            </a:r>
            <a:r>
              <a:rPr lang="es-CL" sz="4800" dirty="0" err="1" smtClean="0"/>
              <a:t>sq</a:t>
            </a:r>
            <a:r>
              <a:rPr lang="es-CL" sz="4800" dirty="0" smtClean="0"/>
              <a:t> mi 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       </a:t>
            </a:r>
            <a:r>
              <a:rPr lang="es-CL" sz="3100" dirty="0" smtClean="0"/>
              <a:t>1,950 N Miles </a:t>
            </a:r>
            <a:r>
              <a:rPr lang="es-CL" sz="3100" dirty="0" err="1" smtClean="0"/>
              <a:t>from</a:t>
            </a:r>
            <a:r>
              <a:rPr lang="es-CL" sz="3100" dirty="0" smtClean="0"/>
              <a:t> </a:t>
            </a:r>
            <a:r>
              <a:rPr lang="es-CL" sz="3100" dirty="0" err="1" smtClean="0"/>
              <a:t>Chilean</a:t>
            </a:r>
            <a:r>
              <a:rPr lang="es-CL" sz="3100" dirty="0" smtClean="0"/>
              <a:t> </a:t>
            </a:r>
            <a:r>
              <a:rPr lang="es-CL" sz="3100" dirty="0" err="1" smtClean="0"/>
              <a:t>coast</a:t>
            </a:r>
            <a:r>
              <a:rPr lang="es-CL" sz="3100" dirty="0" smtClean="0"/>
              <a:t>   27° S    109°W</a:t>
            </a:r>
            <a:endParaRPr lang="es-CL" sz="3100" dirty="0"/>
          </a:p>
        </p:txBody>
      </p:sp>
      <p:pic>
        <p:nvPicPr>
          <p:cNvPr id="5" name="Picture 5" descr="Isla-de-Pascua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7"/>
            <a:ext cx="9144000" cy="5445224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                   NORTE CHICO</a:t>
            </a:r>
            <a:br>
              <a:rPr lang="es-CL" dirty="0" smtClean="0"/>
            </a:br>
            <a:r>
              <a:rPr lang="es-CL" dirty="0" smtClean="0"/>
              <a:t>             5 </a:t>
            </a:r>
            <a:r>
              <a:rPr lang="es-CL" dirty="0" err="1" smtClean="0"/>
              <a:t>degrees</a:t>
            </a:r>
            <a:r>
              <a:rPr lang="es-CL" dirty="0" smtClean="0"/>
              <a:t>     27°S – 32°S</a:t>
            </a:r>
            <a:endParaRPr lang="es-CL" dirty="0"/>
          </a:p>
        </p:txBody>
      </p:sp>
      <p:pic>
        <p:nvPicPr>
          <p:cNvPr id="4" name="Picture 5" descr="2+bio_nortechic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                    ZONA CENTRAL </a:t>
            </a:r>
            <a:br>
              <a:rPr lang="es-CL" dirty="0" smtClean="0"/>
            </a:br>
            <a:r>
              <a:rPr lang="es-CL" dirty="0" smtClean="0"/>
              <a:t>            4 </a:t>
            </a:r>
            <a:r>
              <a:rPr lang="es-CL" dirty="0" err="1" smtClean="0"/>
              <a:t>degrees</a:t>
            </a:r>
            <a:r>
              <a:rPr lang="es-CL" dirty="0" smtClean="0"/>
              <a:t>      32°S – 36S</a:t>
            </a:r>
            <a:endParaRPr lang="es-CL" dirty="0"/>
          </a:p>
        </p:txBody>
      </p:sp>
      <p:pic>
        <p:nvPicPr>
          <p:cNvPr id="4" name="Picture 5" descr="lacortadera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00" t="3140" r="1328" b="5826"/>
          <a:stretch>
            <a:fillRect/>
          </a:stretch>
        </p:blipFill>
        <p:spPr bwMode="auto">
          <a:xfrm>
            <a:off x="0" y="1484784"/>
            <a:ext cx="9144000" cy="537321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                    </a:t>
            </a:r>
            <a:br>
              <a:rPr lang="es-CL" dirty="0" smtClean="0"/>
            </a:br>
            <a:r>
              <a:rPr lang="es-CL" dirty="0" smtClean="0"/>
              <a:t>                           ZONA SUR</a:t>
            </a:r>
            <a:br>
              <a:rPr lang="es-CL" dirty="0" smtClean="0"/>
            </a:br>
            <a:r>
              <a:rPr lang="es-CL" dirty="0" smtClean="0"/>
              <a:t>           5 </a:t>
            </a:r>
            <a:r>
              <a:rPr lang="es-CL" dirty="0" err="1" smtClean="0"/>
              <a:t>degrees</a:t>
            </a:r>
            <a:r>
              <a:rPr lang="es-CL" dirty="0" smtClean="0"/>
              <a:t>       36°S – 41°S</a:t>
            </a:r>
            <a:br>
              <a:rPr lang="es-CL" dirty="0" smtClean="0"/>
            </a:br>
            <a:endParaRPr lang="es-CL" dirty="0"/>
          </a:p>
        </p:txBody>
      </p:sp>
      <p:pic>
        <p:nvPicPr>
          <p:cNvPr id="4" name="Picture 5" descr="sur-de-chil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                  ZONA AUSTRAL</a:t>
            </a:r>
            <a:br>
              <a:rPr lang="es-CL" dirty="0" smtClean="0"/>
            </a:br>
            <a:r>
              <a:rPr lang="es-CL" dirty="0" smtClean="0"/>
              <a:t>          15 </a:t>
            </a:r>
            <a:r>
              <a:rPr lang="es-CL" dirty="0" err="1" smtClean="0"/>
              <a:t>degrees</a:t>
            </a:r>
            <a:r>
              <a:rPr lang="es-CL" dirty="0" smtClean="0"/>
              <a:t>        41°S – 56°S</a:t>
            </a:r>
            <a:endParaRPr lang="es-CL" dirty="0"/>
          </a:p>
        </p:txBody>
      </p:sp>
      <p:pic>
        <p:nvPicPr>
          <p:cNvPr id="4" name="Picture 5" descr="torres-del-paine-chil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44000" cy="537321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87362"/>
          </a:xfrm>
        </p:spPr>
        <p:txBody>
          <a:bodyPr>
            <a:normAutofit fontScale="90000"/>
          </a:bodyPr>
          <a:lstStyle/>
          <a:p>
            <a:endParaRPr lang="es-CL" sz="4000"/>
          </a:p>
        </p:txBody>
      </p:sp>
      <p:pic>
        <p:nvPicPr>
          <p:cNvPr id="171012" name="Picture 4" descr="Image:Flag of Chile.sv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46785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MX" sz="4000" b="1" dirty="0" err="1" smtClean="0"/>
              <a:t>Irrigated</a:t>
            </a:r>
            <a:r>
              <a:rPr lang="es-MX" sz="4000" b="1" dirty="0" smtClean="0"/>
              <a:t> </a:t>
            </a:r>
            <a:r>
              <a:rPr lang="es-MX" sz="4000" b="1" dirty="0" err="1" smtClean="0"/>
              <a:t>land</a:t>
            </a:r>
            <a:endParaRPr lang="es-ES" sz="4000" b="1" dirty="0" smtClean="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 anchor="ctr">
            <a:normAutofit fontScale="70000" lnSpcReduction="20000"/>
          </a:bodyPr>
          <a:lstStyle/>
          <a:p>
            <a:pPr algn="ctr">
              <a:buNone/>
              <a:defRPr/>
            </a:pPr>
            <a:endParaRPr lang="es-CL" sz="4400" b="1" dirty="0" smtClean="0"/>
          </a:p>
          <a:p>
            <a:pPr algn="ctr">
              <a:buNone/>
              <a:defRPr/>
            </a:pPr>
            <a:endParaRPr lang="es-CL" sz="4400" b="1" dirty="0"/>
          </a:p>
          <a:p>
            <a:pPr algn="ctr">
              <a:buNone/>
              <a:defRPr/>
            </a:pPr>
            <a:r>
              <a:rPr lang="es-CL" sz="4000" dirty="0" smtClean="0"/>
              <a:t>11,100 </a:t>
            </a:r>
            <a:r>
              <a:rPr lang="es-CL" sz="4000" dirty="0" err="1"/>
              <a:t>sq</a:t>
            </a:r>
            <a:r>
              <a:rPr lang="es-CL" sz="4000" dirty="0"/>
              <a:t> </a:t>
            </a:r>
            <a:r>
              <a:rPr lang="es-CL" sz="4000" dirty="0" err="1"/>
              <a:t>Kms</a:t>
            </a:r>
            <a:endParaRPr lang="es-CL" sz="4000" dirty="0"/>
          </a:p>
          <a:p>
            <a:pPr algn="ctr" eaLnBrk="1" hangingPunct="1">
              <a:buNone/>
              <a:defRPr/>
            </a:pPr>
            <a:r>
              <a:rPr lang="es-CL" sz="4800" dirty="0" smtClean="0"/>
              <a:t> </a:t>
            </a:r>
          </a:p>
          <a:p>
            <a:pPr algn="ctr" eaLnBrk="1" hangingPunct="1">
              <a:buNone/>
              <a:defRPr/>
            </a:pPr>
            <a:endParaRPr lang="es-CL" sz="4800" dirty="0"/>
          </a:p>
          <a:p>
            <a:pPr algn="ctr" eaLnBrk="1" hangingPunct="1">
              <a:buNone/>
              <a:defRPr/>
            </a:pPr>
            <a:r>
              <a:rPr lang="es-CL" sz="7700" b="1" dirty="0" smtClean="0"/>
              <a:t>1.47%</a:t>
            </a:r>
            <a:r>
              <a:rPr lang="es-CL" sz="4000" dirty="0" smtClean="0"/>
              <a:t> </a:t>
            </a:r>
          </a:p>
          <a:p>
            <a:pPr algn="ctr" eaLnBrk="1" hangingPunct="1">
              <a:buNone/>
              <a:defRPr/>
            </a:pPr>
            <a:endParaRPr lang="es-CL" sz="4000" dirty="0" smtClean="0"/>
          </a:p>
          <a:p>
            <a:pPr algn="ctr" eaLnBrk="1" hangingPunct="1">
              <a:buNone/>
              <a:defRPr/>
            </a:pPr>
            <a:endParaRPr lang="es-CL" sz="4000" dirty="0"/>
          </a:p>
          <a:p>
            <a:pPr algn="ctr" eaLnBrk="1" hangingPunct="1">
              <a:buNone/>
              <a:defRPr/>
            </a:pPr>
            <a:r>
              <a:rPr lang="es-CL" sz="4000" dirty="0" smtClean="0"/>
              <a:t>0f total</a:t>
            </a:r>
          </a:p>
          <a:p>
            <a:pPr algn="ctr" eaLnBrk="1" hangingPunct="1">
              <a:buNone/>
              <a:defRPr/>
            </a:pPr>
            <a:endParaRPr lang="es-CL" sz="4000" dirty="0" smtClean="0"/>
          </a:p>
          <a:p>
            <a:pPr algn="ctr" eaLnBrk="1" hangingPunct="1">
              <a:buNone/>
              <a:defRPr/>
            </a:pPr>
            <a:r>
              <a:rPr lang="es-CL" sz="4000" dirty="0" smtClean="0"/>
              <a:t>756,102 </a:t>
            </a:r>
            <a:r>
              <a:rPr lang="es-CL" sz="4000" dirty="0" err="1" smtClean="0"/>
              <a:t>sq</a:t>
            </a:r>
            <a:r>
              <a:rPr lang="es-CL" sz="4000" dirty="0" smtClean="0"/>
              <a:t> </a:t>
            </a:r>
            <a:r>
              <a:rPr lang="es-CL" sz="4000" dirty="0" err="1" smtClean="0"/>
              <a:t>Kms</a:t>
            </a:r>
            <a:endParaRPr lang="es-CL" sz="4000" dirty="0" smtClean="0"/>
          </a:p>
          <a:p>
            <a:pPr algn="ctr" eaLnBrk="1" hangingPunct="1">
              <a:buNone/>
              <a:defRPr/>
            </a:pPr>
            <a:endParaRPr lang="es-CL" sz="4000" dirty="0" smtClean="0"/>
          </a:p>
          <a:p>
            <a:pPr algn="ctr" eaLnBrk="1" hangingPunct="1">
              <a:buNone/>
              <a:defRPr/>
            </a:pPr>
            <a:endParaRPr lang="es-CL" sz="4000" dirty="0"/>
          </a:p>
          <a:p>
            <a:pPr algn="ctr" eaLnBrk="1" hangingPunct="1">
              <a:buNone/>
              <a:defRPr/>
            </a:pPr>
            <a:endParaRPr lang="es-CL" sz="4000" dirty="0" smtClean="0"/>
          </a:p>
          <a:p>
            <a:pPr algn="ctr" eaLnBrk="1" hangingPunct="1">
              <a:buNone/>
              <a:defRPr/>
            </a:pPr>
            <a:endParaRPr lang="es-CL" sz="4000" dirty="0"/>
          </a:p>
          <a:p>
            <a:pPr algn="ctr" eaLnBrk="1" hangingPunct="1">
              <a:buNone/>
              <a:defRPr/>
            </a:pPr>
            <a:endParaRPr lang="es-ES" sz="4000" dirty="0" smtClean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10859" r="53292" b="27573"/>
          <a:stretch>
            <a:fillRect/>
          </a:stretch>
        </p:blipFill>
        <p:spPr bwMode="auto">
          <a:xfrm>
            <a:off x="4355976" y="1772816"/>
            <a:ext cx="4464496" cy="422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z="2400" dirty="0" smtClean="0"/>
          </a:p>
          <a:p>
            <a:r>
              <a:rPr lang="es-ES" b="1" dirty="0" smtClean="0"/>
              <a:t>CONTEMPORARY CHILE</a:t>
            </a:r>
            <a:endParaRPr lang="es-ES" b="1" dirty="0"/>
          </a:p>
          <a:p>
            <a:endParaRPr lang="en-US" sz="2400" dirty="0"/>
          </a:p>
          <a:p>
            <a:r>
              <a:rPr lang="en-US" sz="2400" dirty="0"/>
              <a:t>XIII  -Military regime            </a:t>
            </a:r>
            <a:r>
              <a:rPr lang="en-US" sz="2400" dirty="0" smtClean="0"/>
              <a:t>1973-1990</a:t>
            </a:r>
          </a:p>
          <a:p>
            <a:r>
              <a:rPr lang="es-ES" sz="2400" dirty="0"/>
              <a:t> </a:t>
            </a:r>
            <a:r>
              <a:rPr lang="es-ES" sz="2400" dirty="0" smtClean="0"/>
              <a:t>        -</a:t>
            </a:r>
            <a:r>
              <a:rPr lang="es-ES" sz="2400" dirty="0" err="1" smtClean="0"/>
              <a:t>Dictatorship</a:t>
            </a:r>
            <a:endParaRPr lang="es-ES" sz="2400" dirty="0" smtClean="0"/>
          </a:p>
          <a:p>
            <a:r>
              <a:rPr lang="es-ES" sz="2400" dirty="0"/>
              <a:t> </a:t>
            </a:r>
            <a:r>
              <a:rPr lang="es-ES" sz="2400" dirty="0" smtClean="0"/>
              <a:t>        -</a:t>
            </a:r>
            <a:r>
              <a:rPr lang="es-ES" sz="2400" dirty="0" err="1" smtClean="0"/>
              <a:t>Tiranny</a:t>
            </a:r>
            <a:endParaRPr lang="es-ES" sz="2400" dirty="0" smtClean="0"/>
          </a:p>
          <a:p>
            <a:endParaRPr lang="en-US" sz="2400" dirty="0"/>
          </a:p>
          <a:p>
            <a:r>
              <a:rPr lang="en-US" sz="2400" dirty="0"/>
              <a:t>XIV -Democracy restored  1990</a:t>
            </a:r>
          </a:p>
          <a:p>
            <a:r>
              <a:rPr lang="en-US" sz="2400" dirty="0"/>
              <a:t>XV  -Global Protests             2019.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84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L" dirty="0" smtClean="0"/>
              <a:t>    </a:t>
            </a:r>
            <a:br>
              <a:rPr lang="es-CL" dirty="0" smtClean="0"/>
            </a:br>
            <a:r>
              <a:rPr lang="es-CL" dirty="0"/>
              <a:t/>
            </a:r>
            <a:br>
              <a:rPr lang="es-CL" dirty="0"/>
            </a:br>
            <a:r>
              <a:rPr lang="en-US" sz="3100" dirty="0"/>
              <a:t>IX     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War </a:t>
            </a:r>
            <a:r>
              <a:rPr lang="en-US" sz="3100" dirty="0"/>
              <a:t>of the Pacific  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   1879-1883</a:t>
            </a:r>
            <a:br>
              <a:rPr lang="en-US" sz="31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s-CL" sz="3400" dirty="0"/>
              <a:t> </a:t>
            </a:r>
            <a:br>
              <a:rPr lang="es-CL" sz="3400" dirty="0"/>
            </a:br>
            <a:endParaRPr lang="es-CL" sz="3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8872" indent="0" algn="ctr">
              <a:buNone/>
            </a:pPr>
            <a:r>
              <a:rPr lang="es-CL" sz="3600" b="1" u="sng" dirty="0" smtClean="0"/>
              <a:t>Cause:</a:t>
            </a:r>
          </a:p>
          <a:p>
            <a:pPr marL="118872" indent="0" algn="ctr">
              <a:buNone/>
            </a:pPr>
            <a:r>
              <a:rPr lang="es-CL" dirty="0" err="1" smtClean="0"/>
              <a:t>Nitrate</a:t>
            </a:r>
            <a:r>
              <a:rPr lang="es-CL" dirty="0" smtClean="0"/>
              <a:t> </a:t>
            </a:r>
            <a:r>
              <a:rPr lang="es-CL" dirty="0" err="1" smtClean="0"/>
              <a:t>exploitation</a:t>
            </a:r>
            <a:r>
              <a:rPr lang="es-CL" dirty="0" smtClean="0"/>
              <a:t> in </a:t>
            </a:r>
            <a:r>
              <a:rPr lang="es-CL" dirty="0" err="1" smtClean="0"/>
              <a:t>Bolivian</a:t>
            </a:r>
            <a:r>
              <a:rPr lang="es-CL" dirty="0" smtClean="0"/>
              <a:t> </a:t>
            </a:r>
            <a:r>
              <a:rPr lang="es-CL" dirty="0" err="1" smtClean="0"/>
              <a:t>territory</a:t>
            </a:r>
            <a:endParaRPr lang="es-CL" dirty="0" smtClean="0"/>
          </a:p>
          <a:p>
            <a:pPr marL="118872" indent="0" algn="ctr">
              <a:buNone/>
            </a:pPr>
            <a:endParaRPr lang="es-CL" dirty="0" smtClean="0"/>
          </a:p>
          <a:p>
            <a:pPr marL="118872" indent="0" algn="ctr">
              <a:buNone/>
            </a:pPr>
            <a:r>
              <a:rPr lang="es-CL" dirty="0" err="1" smtClean="0"/>
              <a:t>Chilean</a:t>
            </a:r>
            <a:r>
              <a:rPr lang="es-CL" dirty="0" smtClean="0"/>
              <a:t> </a:t>
            </a:r>
            <a:r>
              <a:rPr lang="es-CL" dirty="0" err="1" smtClean="0"/>
              <a:t>capitals</a:t>
            </a:r>
            <a:r>
              <a:rPr lang="es-CL" dirty="0" smtClean="0"/>
              <a:t> and </a:t>
            </a:r>
            <a:r>
              <a:rPr lang="es-CL" dirty="0" err="1" smtClean="0"/>
              <a:t>workers</a:t>
            </a:r>
            <a:r>
              <a:rPr lang="es-CL" dirty="0" smtClean="0"/>
              <a:t> at </a:t>
            </a:r>
            <a:r>
              <a:rPr lang="es-CL" dirty="0" err="1" smtClean="0"/>
              <a:t>risk</a:t>
            </a:r>
            <a:r>
              <a:rPr lang="es-CL" dirty="0" smtClean="0"/>
              <a:t> </a:t>
            </a:r>
            <a:r>
              <a:rPr lang="es-CL" dirty="0" err="1" smtClean="0"/>
              <a:t>because</a:t>
            </a:r>
            <a:r>
              <a:rPr lang="es-CL" dirty="0" smtClean="0"/>
              <a:t> of dispute </a:t>
            </a:r>
            <a:r>
              <a:rPr lang="es-CL" dirty="0" err="1" smtClean="0"/>
              <a:t>about</a:t>
            </a:r>
            <a:r>
              <a:rPr lang="es-CL" dirty="0" smtClean="0"/>
              <a:t> </a:t>
            </a:r>
            <a:r>
              <a:rPr lang="es-CL" dirty="0" err="1" smtClean="0"/>
              <a:t>taxes</a:t>
            </a:r>
            <a:r>
              <a:rPr lang="es-CL" dirty="0" smtClean="0"/>
              <a:t>. </a:t>
            </a:r>
          </a:p>
          <a:p>
            <a:pPr marL="118872" indent="0" algn="ctr">
              <a:buNone/>
            </a:pPr>
            <a:endParaRPr lang="es-CL" u="sng" dirty="0"/>
          </a:p>
          <a:p>
            <a:pPr marL="118872" indent="0" algn="ctr">
              <a:buNone/>
            </a:pPr>
            <a:endParaRPr lang="es-CL" b="1" dirty="0"/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8658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448"/>
            <a:ext cx="8229600" cy="1041304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ES" sz="2800" dirty="0" err="1" smtClean="0"/>
              <a:t>Consequence</a:t>
            </a:r>
            <a:r>
              <a:rPr lang="es-ES" sz="2800" dirty="0" smtClean="0"/>
              <a:t>:</a:t>
            </a:r>
            <a:r>
              <a:rPr lang="es-ES" sz="2800" dirty="0"/>
              <a:t/>
            </a:r>
            <a:br>
              <a:rPr lang="es-ES" sz="2800" dirty="0"/>
            </a:br>
            <a:r>
              <a:rPr lang="es-ES" sz="2800" dirty="0" err="1" smtClean="0"/>
              <a:t>Expansion</a:t>
            </a:r>
            <a:r>
              <a:rPr lang="es-ES" sz="2800" dirty="0" smtClean="0"/>
              <a:t> to </a:t>
            </a:r>
            <a:r>
              <a:rPr lang="es-ES" sz="2800" dirty="0" err="1" smtClean="0"/>
              <a:t>the</a:t>
            </a:r>
            <a:r>
              <a:rPr lang="es-ES" sz="2800" dirty="0" smtClean="0"/>
              <a:t> North</a:t>
            </a:r>
            <a:endParaRPr lang="es-ES" sz="2800" b="1" dirty="0" smtClean="0"/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348880"/>
            <a:ext cx="8229600" cy="4509120"/>
          </a:xfrm>
        </p:spPr>
        <p:txBody>
          <a:bodyPr anchor="ctr">
            <a:normAutofit/>
          </a:bodyPr>
          <a:lstStyle/>
          <a:p>
            <a:pPr algn="ctr" eaLnBrk="1" hangingPunct="1">
              <a:buNone/>
              <a:defRPr/>
            </a:pPr>
            <a:endParaRPr lang="es-ES" sz="2800" b="1" dirty="0" smtClean="0"/>
          </a:p>
          <a:p>
            <a:pPr algn="ctr" eaLnBrk="1" hangingPunct="1">
              <a:buNone/>
              <a:defRPr/>
            </a:pPr>
            <a:r>
              <a:rPr lang="es-ES" sz="2800" b="1" dirty="0" smtClean="0"/>
              <a:t>PERU </a:t>
            </a:r>
          </a:p>
          <a:p>
            <a:pPr algn="ctr" eaLnBrk="1" hangingPunct="1">
              <a:buNone/>
              <a:defRPr/>
            </a:pPr>
            <a:r>
              <a:rPr lang="es-ES" sz="2800" b="1" dirty="0" smtClean="0"/>
              <a:t>             65,413 </a:t>
            </a:r>
            <a:r>
              <a:rPr lang="es-ES" sz="2800" dirty="0" err="1" smtClean="0"/>
              <a:t>Square</a:t>
            </a:r>
            <a:r>
              <a:rPr lang="es-ES" sz="2800" dirty="0" smtClean="0"/>
              <a:t> </a:t>
            </a:r>
            <a:r>
              <a:rPr lang="es-ES" sz="2800" dirty="0" err="1" smtClean="0"/>
              <a:t>Kilometers</a:t>
            </a:r>
            <a:endParaRPr lang="es-ES" sz="2800" dirty="0" smtClean="0"/>
          </a:p>
          <a:p>
            <a:pPr algn="ctr" eaLnBrk="1" hangingPunct="1">
              <a:buNone/>
              <a:defRPr/>
            </a:pPr>
            <a:endParaRPr lang="es-ES" sz="2800" dirty="0" smtClean="0"/>
          </a:p>
          <a:p>
            <a:pPr algn="ctr" eaLnBrk="1" hangingPunct="1">
              <a:buNone/>
              <a:defRPr/>
            </a:pPr>
            <a:endParaRPr lang="es-ES" sz="2800" dirty="0" smtClean="0"/>
          </a:p>
          <a:p>
            <a:pPr algn="ctr" eaLnBrk="1" hangingPunct="1">
              <a:buNone/>
              <a:defRPr/>
            </a:pPr>
            <a:r>
              <a:rPr lang="es-ES" sz="2800" b="1" dirty="0" smtClean="0"/>
              <a:t>BOLIVIA </a:t>
            </a:r>
          </a:p>
          <a:p>
            <a:pPr algn="ctr" eaLnBrk="1" hangingPunct="1">
              <a:buNone/>
              <a:defRPr/>
            </a:pPr>
            <a:r>
              <a:rPr lang="es-ES" sz="2800" b="1" dirty="0" smtClean="0"/>
              <a:t>120,000</a:t>
            </a:r>
            <a:r>
              <a:rPr lang="es-ES" sz="2800" dirty="0" smtClean="0"/>
              <a:t> </a:t>
            </a:r>
            <a:r>
              <a:rPr lang="es-ES" sz="2800" dirty="0" err="1" smtClean="0"/>
              <a:t>Square</a:t>
            </a:r>
            <a:r>
              <a:rPr lang="es-ES" sz="2800" dirty="0" smtClean="0"/>
              <a:t> </a:t>
            </a:r>
            <a:r>
              <a:rPr lang="es-ES" sz="2800" dirty="0" err="1" smtClean="0"/>
              <a:t>Kilometers</a:t>
            </a:r>
            <a:endParaRPr lang="es-ES" sz="2800" dirty="0" smtClean="0"/>
          </a:p>
          <a:p>
            <a:pPr algn="ctr" eaLnBrk="1" hangingPunct="1">
              <a:buNone/>
              <a:defRPr/>
            </a:pPr>
            <a:r>
              <a:rPr lang="es-ES" sz="2800" dirty="0" smtClean="0"/>
              <a:t>   </a:t>
            </a:r>
          </a:p>
          <a:p>
            <a:pPr algn="ctr" eaLnBrk="1" hangingPunct="1">
              <a:buNone/>
              <a:defRPr/>
            </a:pPr>
            <a:endParaRPr lang="es-ES" sz="2800" dirty="0" smtClean="0"/>
          </a:p>
          <a:p>
            <a:pPr algn="ctr" eaLnBrk="1" hangingPunct="1">
              <a:buNone/>
              <a:defRPr/>
            </a:pPr>
            <a:endParaRPr lang="es-ES" dirty="0" smtClean="0"/>
          </a:p>
          <a:p>
            <a:pPr eaLnBrk="1" hangingPunct="1">
              <a:buNone/>
              <a:defRPr/>
            </a:pPr>
            <a:endParaRPr lang="es-ES" dirty="0" smtClean="0"/>
          </a:p>
          <a:p>
            <a:pPr eaLnBrk="1" hangingPunct="1">
              <a:defRPr/>
            </a:pP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 algn="ctr">
              <a:buNone/>
            </a:pPr>
            <a:endParaRPr lang="es-ES" dirty="0" smtClean="0"/>
          </a:p>
          <a:p>
            <a:pPr marL="118872" indent="0" algn="ctr">
              <a:buNone/>
            </a:pPr>
            <a:r>
              <a:rPr lang="es-ES" sz="2800" b="1" dirty="0" smtClean="0"/>
              <a:t>185,413</a:t>
            </a:r>
          </a:p>
          <a:p>
            <a:pPr marL="118872" indent="0" algn="ctr">
              <a:buNone/>
            </a:pPr>
            <a:r>
              <a:rPr lang="es-ES" sz="2800" dirty="0" smtClean="0"/>
              <a:t> </a:t>
            </a:r>
            <a:r>
              <a:rPr lang="es-ES" sz="2800" dirty="0" err="1" smtClean="0"/>
              <a:t>Square</a:t>
            </a:r>
            <a:r>
              <a:rPr lang="es-ES" sz="2800" dirty="0" smtClean="0"/>
              <a:t> </a:t>
            </a:r>
            <a:r>
              <a:rPr lang="es-ES" sz="2800" dirty="0" err="1" smtClean="0"/>
              <a:t>Kilometers</a:t>
            </a:r>
            <a:endParaRPr lang="es-ES" sz="2800" dirty="0" smtClean="0"/>
          </a:p>
          <a:p>
            <a:pPr marL="118872" indent="0" algn="ctr">
              <a:buNone/>
            </a:pPr>
            <a:endParaRPr lang="es-ES" sz="2800" dirty="0"/>
          </a:p>
          <a:p>
            <a:pPr marL="118872" indent="0" algn="ctr">
              <a:buNone/>
            </a:pPr>
            <a:r>
              <a:rPr lang="es-ES" sz="2800" dirty="0" smtClean="0"/>
              <a:t>-</a:t>
            </a:r>
            <a:r>
              <a:rPr lang="es-ES" sz="2800" dirty="0" err="1" smtClean="0"/>
              <a:t>An</a:t>
            </a:r>
            <a:r>
              <a:rPr lang="es-ES" sz="2800" dirty="0" smtClean="0"/>
              <a:t> </a:t>
            </a:r>
            <a:r>
              <a:rPr lang="es-ES" sz="2800" dirty="0" err="1" smtClean="0"/>
              <a:t>increment</a:t>
            </a:r>
            <a:r>
              <a:rPr lang="es-ES" sz="2800" dirty="0" smtClean="0"/>
              <a:t> of 32% </a:t>
            </a:r>
          </a:p>
          <a:p>
            <a:pPr marL="118872" indent="0" algn="ctr">
              <a:buNone/>
            </a:pPr>
            <a:endParaRPr lang="es-ES" sz="2800" dirty="0"/>
          </a:p>
          <a:p>
            <a:pPr marL="118872" indent="0" algn="ctr">
              <a:buNone/>
            </a:pPr>
            <a:r>
              <a:rPr lang="es-ES" sz="2800" dirty="0" smtClean="0"/>
              <a:t>-A </a:t>
            </a:r>
            <a:r>
              <a:rPr lang="es-ES" sz="2800" dirty="0" err="1" smtClean="0"/>
              <a:t>quarter</a:t>
            </a:r>
            <a:r>
              <a:rPr lang="es-ES" sz="2800" dirty="0" smtClean="0"/>
              <a:t> of actual </a:t>
            </a:r>
            <a:r>
              <a:rPr lang="es-ES" sz="2800" dirty="0" err="1" smtClean="0"/>
              <a:t>area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6903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dirty="0" err="1" smtClean="0"/>
              <a:t>Copper</a:t>
            </a:r>
            <a:r>
              <a:rPr lang="es-ES" sz="2800" dirty="0" smtClean="0"/>
              <a:t> mines are </a:t>
            </a:r>
            <a:r>
              <a:rPr lang="es-ES" sz="2800" dirty="0" err="1" smtClean="0"/>
              <a:t>located</a:t>
            </a:r>
            <a:r>
              <a:rPr lang="es-ES" sz="2800" dirty="0" smtClean="0"/>
              <a:t> in </a:t>
            </a:r>
            <a:r>
              <a:rPr lang="es-ES" sz="2800" dirty="0" err="1" smtClean="0"/>
              <a:t>the</a:t>
            </a:r>
            <a:r>
              <a:rPr lang="es-ES" sz="2800" dirty="0" smtClean="0"/>
              <a:t> </a:t>
            </a:r>
            <a:r>
              <a:rPr lang="es-ES" sz="2800" dirty="0" err="1" smtClean="0"/>
              <a:t>territory</a:t>
            </a:r>
            <a:r>
              <a:rPr lang="es-ES" sz="2800" dirty="0" smtClean="0"/>
              <a:t> </a:t>
            </a:r>
            <a:r>
              <a:rPr lang="es-ES" sz="2800" dirty="0" err="1" smtClean="0"/>
              <a:t>that</a:t>
            </a:r>
            <a:r>
              <a:rPr lang="es-ES" sz="2800" dirty="0" smtClean="0"/>
              <a:t> </a:t>
            </a:r>
            <a:r>
              <a:rPr lang="es-ES" sz="2800" dirty="0" err="1" smtClean="0"/>
              <a:t>belonged</a:t>
            </a:r>
            <a:r>
              <a:rPr lang="es-ES" sz="2800" dirty="0" smtClean="0"/>
              <a:t> to Bolivia and </a:t>
            </a:r>
            <a:r>
              <a:rPr lang="es-ES" sz="2800" dirty="0" err="1" smtClean="0"/>
              <a:t>Peru</a:t>
            </a:r>
            <a:endParaRPr lang="es-ES" sz="2800" dirty="0" smtClean="0"/>
          </a:p>
          <a:p>
            <a:endParaRPr lang="es-ES" sz="2800" dirty="0" smtClean="0"/>
          </a:p>
          <a:p>
            <a:endParaRPr lang="es-ES" sz="2800" dirty="0"/>
          </a:p>
          <a:p>
            <a:pPr marL="118872" indent="0">
              <a:buNone/>
            </a:pPr>
            <a:r>
              <a:rPr lang="es-ES" sz="2800" dirty="0" smtClean="0"/>
              <a:t>                       </a:t>
            </a:r>
            <a:r>
              <a:rPr lang="es-ES" b="1" u="sng" dirty="0" smtClean="0"/>
              <a:t>Of Total </a:t>
            </a:r>
            <a:r>
              <a:rPr lang="es-ES" b="1" u="sng" dirty="0" err="1" smtClean="0"/>
              <a:t>World</a:t>
            </a:r>
            <a:r>
              <a:rPr lang="es-ES" b="1" u="sng" dirty="0" smtClean="0"/>
              <a:t> </a:t>
            </a:r>
            <a:r>
              <a:rPr lang="es-ES" b="1" u="sng" dirty="0" err="1" smtClean="0"/>
              <a:t>Copper</a:t>
            </a:r>
            <a:r>
              <a:rPr lang="es-ES" b="1" u="sng" dirty="0" smtClean="0"/>
              <a:t> </a:t>
            </a:r>
            <a:r>
              <a:rPr lang="es-ES" b="1" u="sng" dirty="0" err="1" smtClean="0"/>
              <a:t>Production</a:t>
            </a:r>
            <a:endParaRPr lang="es-ES" b="1" u="sng" dirty="0" smtClean="0"/>
          </a:p>
          <a:p>
            <a:endParaRPr lang="es-ES" sz="2800" dirty="0" smtClean="0"/>
          </a:p>
          <a:p>
            <a:pPr marL="118872" indent="0" algn="ctr">
              <a:buNone/>
            </a:pPr>
            <a:r>
              <a:rPr lang="es-ES" sz="2800" dirty="0" smtClean="0"/>
              <a:t>Chile  34% </a:t>
            </a:r>
          </a:p>
          <a:p>
            <a:pPr marL="118872" indent="0" algn="ctr">
              <a:buNone/>
            </a:pPr>
            <a:r>
              <a:rPr lang="es-ES" sz="2800" dirty="0" err="1" smtClean="0"/>
              <a:t>Peru</a:t>
            </a:r>
            <a:r>
              <a:rPr lang="es-ES" sz="2800" dirty="0" smtClean="0"/>
              <a:t>      8%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98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1884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>
              <a:buNone/>
            </a:pPr>
            <a:endParaRPr lang="es-ES" dirty="0" smtClean="0"/>
          </a:p>
          <a:p>
            <a:pPr marL="118872" indent="0">
              <a:buNone/>
            </a:pPr>
            <a:r>
              <a:rPr lang="es-ES" dirty="0" smtClean="0"/>
              <a:t>-Chile </a:t>
            </a:r>
            <a:r>
              <a:rPr lang="es-ES" dirty="0" err="1" smtClean="0"/>
              <a:t>pays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overdue</a:t>
            </a:r>
            <a:r>
              <a:rPr lang="es-ES" dirty="0" smtClean="0"/>
              <a:t> </a:t>
            </a:r>
            <a:r>
              <a:rPr lang="es-ES" dirty="0" err="1" smtClean="0"/>
              <a:t>debt</a:t>
            </a:r>
            <a:r>
              <a:rPr lang="es-ES" dirty="0" smtClean="0"/>
              <a:t> </a:t>
            </a:r>
            <a:r>
              <a:rPr lang="es-ES" dirty="0" err="1" smtClean="0"/>
              <a:t>that</a:t>
            </a:r>
            <a:r>
              <a:rPr lang="es-ES" dirty="0" smtClean="0"/>
              <a:t> </a:t>
            </a:r>
            <a:r>
              <a:rPr lang="es-ES" dirty="0" err="1" smtClean="0"/>
              <a:t>Peru</a:t>
            </a:r>
            <a:r>
              <a:rPr lang="es-ES" dirty="0" smtClean="0"/>
              <a:t> </a:t>
            </a:r>
            <a:r>
              <a:rPr lang="es-ES" dirty="0" err="1" smtClean="0"/>
              <a:t>had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UK </a:t>
            </a:r>
            <a:r>
              <a:rPr lang="es-ES" dirty="0" err="1" smtClean="0"/>
              <a:t>investors</a:t>
            </a:r>
            <a:r>
              <a:rPr lang="es-ES" dirty="0" smtClean="0"/>
              <a:t> of </a:t>
            </a:r>
            <a:r>
              <a:rPr lang="es-ES" dirty="0" err="1" smtClean="0"/>
              <a:t>Nitrate</a:t>
            </a:r>
            <a:r>
              <a:rPr lang="es-ES" dirty="0" smtClean="0"/>
              <a:t> </a:t>
            </a:r>
            <a:r>
              <a:rPr lang="es-ES" dirty="0" err="1" smtClean="0"/>
              <a:t>exploitation</a:t>
            </a:r>
            <a:r>
              <a:rPr lang="es-ES" dirty="0" smtClean="0"/>
              <a:t>.</a:t>
            </a:r>
          </a:p>
          <a:p>
            <a:pPr marL="118872" indent="0">
              <a:buNone/>
            </a:pPr>
            <a:endParaRPr lang="es-ES" dirty="0" smtClean="0"/>
          </a:p>
          <a:p>
            <a:pPr marL="118872" indent="0">
              <a:buNone/>
            </a:pPr>
            <a:endParaRPr lang="es-ES" dirty="0"/>
          </a:p>
          <a:p>
            <a:pPr marL="118872" indent="0">
              <a:buNone/>
            </a:pPr>
            <a:r>
              <a:rPr lang="es-ES" dirty="0" smtClean="0"/>
              <a:t>-Chile invites UK </a:t>
            </a:r>
            <a:r>
              <a:rPr lang="es-ES" dirty="0" err="1" smtClean="0"/>
              <a:t>inverstors</a:t>
            </a:r>
            <a:r>
              <a:rPr lang="es-ES" dirty="0" smtClean="0"/>
              <a:t> to </a:t>
            </a:r>
            <a:r>
              <a:rPr lang="es-ES" dirty="0" err="1" smtClean="0"/>
              <a:t>invest</a:t>
            </a:r>
            <a:r>
              <a:rPr lang="es-ES" dirty="0" smtClean="0"/>
              <a:t> in </a:t>
            </a:r>
            <a:r>
              <a:rPr lang="es-ES" dirty="0" err="1" smtClean="0"/>
              <a:t>Nitrate</a:t>
            </a:r>
            <a:r>
              <a:rPr lang="es-ES" dirty="0" smtClean="0"/>
              <a:t> </a:t>
            </a:r>
            <a:r>
              <a:rPr lang="es-ES" dirty="0" err="1" smtClean="0"/>
              <a:t>exploitation</a:t>
            </a:r>
            <a:r>
              <a:rPr lang="es-E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617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MX" b="1" dirty="0" smtClean="0"/>
              <a:t> </a:t>
            </a:r>
            <a:r>
              <a:rPr lang="es-MX" sz="3100" b="1" dirty="0" smtClean="0"/>
              <a:t>Augusto Pinochet </a:t>
            </a:r>
            <a:br>
              <a:rPr lang="es-MX" sz="3100" b="1" dirty="0" smtClean="0"/>
            </a:br>
            <a:r>
              <a:rPr lang="es-MX" sz="3100" b="1" dirty="0" smtClean="0"/>
              <a:t> Salvador Allende</a:t>
            </a:r>
            <a:endParaRPr lang="es-ES" sz="3100" b="1" dirty="0" smtClean="0"/>
          </a:p>
        </p:txBody>
      </p:sp>
      <p:pic>
        <p:nvPicPr>
          <p:cNvPr id="5" name="Picture 5" descr="View Image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411760" y="1408176"/>
            <a:ext cx="4527922" cy="544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ES" sz="2800" b="1" dirty="0" err="1" smtClean="0"/>
              <a:t>Sept</a:t>
            </a:r>
            <a:r>
              <a:rPr lang="es-ES" sz="2800" b="1" dirty="0" smtClean="0"/>
              <a:t> 11, 1973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/>
          </a:p>
        </p:txBody>
      </p:sp>
      <p:pic>
        <p:nvPicPr>
          <p:cNvPr id="89092" name="Picture 7" descr="ULTIMA%2520IMAGEN%2520DE%2520SALVADOR%2520ALLENDE%252011%2520DE%2520SETIEMBRE%252019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/>
          </a:p>
        </p:txBody>
      </p:sp>
      <p:sp>
        <p:nvSpPr>
          <p:cNvPr id="2078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/>
          </a:p>
        </p:txBody>
      </p:sp>
      <p:pic>
        <p:nvPicPr>
          <p:cNvPr id="90116" name="Picture 5" descr="View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84994" name="Picture 2" descr="http://images.wikia.com/althistory/es/images/5/55/Escudo_de_Armas_Ch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20472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000" dirty="0" smtClean="0"/>
              <a:t>Salvador Allende </a:t>
            </a:r>
            <a:r>
              <a:rPr lang="es-ES" sz="4000" dirty="0" err="1" smtClean="0"/>
              <a:t>Gossens</a:t>
            </a:r>
            <a:r>
              <a:rPr lang="es-ES" sz="4000" dirty="0" smtClean="0"/>
              <a:t/>
            </a:r>
            <a:br>
              <a:rPr lang="es-ES" sz="4000" dirty="0" smtClean="0"/>
            </a:br>
            <a:r>
              <a:rPr lang="es-ES" sz="2700" dirty="0" smtClean="0"/>
              <a:t>1970 - 1973</a:t>
            </a:r>
            <a:endParaRPr lang="en-US" sz="2700" dirty="0"/>
          </a:p>
        </p:txBody>
      </p:sp>
      <p:pic>
        <p:nvPicPr>
          <p:cNvPr id="8194" name="Picture 2" descr="Image result for monumento salvador allende la moned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2364" y="1408177"/>
            <a:ext cx="5449824" cy="54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10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L" sz="2800" dirty="0" smtClean="0"/>
              <a:t>XIII </a:t>
            </a:r>
            <a:br>
              <a:rPr lang="es-CL" sz="2800" dirty="0" smtClean="0"/>
            </a:br>
            <a:r>
              <a:rPr lang="es-CL" sz="2800" b="1" dirty="0" smtClean="0"/>
              <a:t>MILITARY REGIME – DICTATORSHIP –TYRANNY</a:t>
            </a:r>
            <a:br>
              <a:rPr lang="es-CL" sz="2800" b="1" dirty="0" smtClean="0"/>
            </a:br>
            <a:r>
              <a:rPr lang="es-CL" sz="2800" dirty="0" err="1" smtClean="0"/>
              <a:t>Sep</a:t>
            </a:r>
            <a:r>
              <a:rPr lang="es-CL" sz="2800" dirty="0" smtClean="0"/>
              <a:t> 11, 1973    -    Mar 11, 1990</a:t>
            </a:r>
            <a:endParaRPr lang="es-CL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484784"/>
            <a:ext cx="8153400" cy="4495800"/>
          </a:xfrm>
        </p:spPr>
        <p:txBody>
          <a:bodyPr anchor="t"/>
          <a:lstStyle/>
          <a:p>
            <a:endParaRPr lang="es-CL" dirty="0" smtClean="0"/>
          </a:p>
          <a:p>
            <a:endParaRPr lang="es-CL" dirty="0" smtClean="0"/>
          </a:p>
          <a:p>
            <a:pPr algn="ctr"/>
            <a:endParaRPr lang="es-CL" dirty="0" smtClean="0"/>
          </a:p>
          <a:p>
            <a:pPr algn="ctr"/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141" y="1408775"/>
            <a:ext cx="4634238" cy="5449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MX" sz="2800" dirty="0" smtClean="0"/>
              <a:t>HIGH TOLL</a:t>
            </a:r>
            <a:endParaRPr lang="es-ES" sz="2800" dirty="0" smtClean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2800" dirty="0" smtClean="0"/>
              <a:t>Human </a:t>
            </a:r>
            <a:r>
              <a:rPr lang="es-MX" sz="2800" dirty="0" err="1" smtClean="0"/>
              <a:t>rights</a:t>
            </a:r>
            <a:r>
              <a:rPr lang="es-MX" sz="2800" dirty="0" smtClean="0"/>
              <a:t> </a:t>
            </a:r>
            <a:r>
              <a:rPr lang="es-MX" sz="2800" dirty="0" err="1" smtClean="0"/>
              <a:t>violations</a:t>
            </a:r>
            <a:r>
              <a:rPr lang="es-MX" sz="2800" dirty="0" smtClean="0"/>
              <a:t>.</a:t>
            </a:r>
          </a:p>
          <a:p>
            <a:pPr eaLnBrk="1" hangingPunct="1">
              <a:defRPr/>
            </a:pPr>
            <a:endParaRPr lang="es-MX" sz="2800" dirty="0" smtClean="0"/>
          </a:p>
          <a:p>
            <a:pPr eaLnBrk="1" hangingPunct="1">
              <a:defRPr/>
            </a:pPr>
            <a:r>
              <a:rPr lang="es-MX" sz="2800" dirty="0" smtClean="0"/>
              <a:t>Torture</a:t>
            </a:r>
          </a:p>
          <a:p>
            <a:pPr eaLnBrk="1" hangingPunct="1">
              <a:defRPr/>
            </a:pPr>
            <a:endParaRPr lang="es-MX" sz="2800" dirty="0" smtClean="0"/>
          </a:p>
          <a:p>
            <a:pPr eaLnBrk="1" hangingPunct="1">
              <a:defRPr/>
            </a:pPr>
            <a:r>
              <a:rPr lang="es-MX" sz="2800" dirty="0" err="1" smtClean="0"/>
              <a:t>Nearly</a:t>
            </a:r>
            <a:r>
              <a:rPr lang="es-MX" sz="2800" dirty="0" smtClean="0"/>
              <a:t> </a:t>
            </a:r>
            <a:r>
              <a:rPr lang="es-MX" sz="2800" dirty="0" err="1" smtClean="0"/>
              <a:t>three</a:t>
            </a:r>
            <a:r>
              <a:rPr lang="es-MX" sz="2800" dirty="0" smtClean="0"/>
              <a:t> </a:t>
            </a:r>
            <a:r>
              <a:rPr lang="es-MX" sz="2800" dirty="0" err="1" smtClean="0"/>
              <a:t>thousand</a:t>
            </a:r>
            <a:r>
              <a:rPr lang="es-MX" sz="2800" dirty="0" smtClean="0"/>
              <a:t> </a:t>
            </a:r>
            <a:r>
              <a:rPr lang="es-MX" sz="2800" dirty="0" err="1" smtClean="0"/>
              <a:t>victims</a:t>
            </a:r>
            <a:r>
              <a:rPr lang="es-MX" sz="2800" dirty="0" smtClean="0"/>
              <a:t> of </a:t>
            </a:r>
            <a:r>
              <a:rPr lang="es-MX" sz="2800" dirty="0" err="1" smtClean="0"/>
              <a:t>dissapearances</a:t>
            </a:r>
            <a:r>
              <a:rPr lang="es-MX" sz="2800" dirty="0" smtClean="0"/>
              <a:t> and </a:t>
            </a:r>
            <a:r>
              <a:rPr lang="es-MX" sz="2800" dirty="0" err="1" smtClean="0"/>
              <a:t>arbitrary</a:t>
            </a:r>
            <a:r>
              <a:rPr lang="es-MX" sz="2800" dirty="0" smtClean="0"/>
              <a:t> </a:t>
            </a:r>
            <a:r>
              <a:rPr lang="es-MX" sz="2800" dirty="0" err="1" smtClean="0"/>
              <a:t>executions</a:t>
            </a:r>
            <a:r>
              <a:rPr lang="es-MX" sz="2800" dirty="0" smtClean="0"/>
              <a:t>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MX" sz="2400" dirty="0" smtClean="0"/>
          </a:p>
          <a:p>
            <a:pPr eaLnBrk="1" hangingPunct="1">
              <a:defRPr/>
            </a:pPr>
            <a:endParaRPr lang="es-ES" sz="2400" dirty="0" smtClean="0"/>
          </a:p>
        </p:txBody>
      </p:sp>
    </p:spTree>
    <p:extLst>
      <p:ext uri="{BB962C8B-B14F-4D97-AF65-F5344CB8AC3E}">
        <p14:creationId xmlns:p14="http://schemas.microsoft.com/office/powerpoint/2010/main" val="23314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s-MX" sz="2800" dirty="0" err="1" smtClean="0"/>
              <a:t>Many</a:t>
            </a:r>
            <a:r>
              <a:rPr lang="es-MX" sz="2800" dirty="0" smtClean="0"/>
              <a:t> </a:t>
            </a:r>
            <a:r>
              <a:rPr lang="es-MX" sz="2800" dirty="0" err="1" smtClean="0"/>
              <a:t>Chileans</a:t>
            </a:r>
            <a:r>
              <a:rPr lang="es-MX" sz="2800" dirty="0" smtClean="0"/>
              <a:t> in exile</a:t>
            </a:r>
          </a:p>
          <a:p>
            <a:pPr eaLnBrk="1" hangingPunct="1">
              <a:defRPr/>
            </a:pPr>
            <a:endParaRPr lang="es-MX" sz="2800" dirty="0" smtClean="0"/>
          </a:p>
          <a:p>
            <a:pPr eaLnBrk="1" hangingPunct="1">
              <a:defRPr/>
            </a:pPr>
            <a:r>
              <a:rPr lang="es-MX" sz="2800" dirty="0" err="1" smtClean="0"/>
              <a:t>Strong</a:t>
            </a:r>
            <a:r>
              <a:rPr lang="es-MX" sz="2800" dirty="0" smtClean="0"/>
              <a:t> </a:t>
            </a:r>
            <a:r>
              <a:rPr lang="es-MX" sz="2800" dirty="0" err="1" smtClean="0"/>
              <a:t>conflict</a:t>
            </a:r>
            <a:r>
              <a:rPr lang="es-MX" sz="2800" dirty="0" smtClean="0"/>
              <a:t> </a:t>
            </a:r>
            <a:r>
              <a:rPr lang="es-MX" sz="2800" dirty="0" err="1" smtClean="0"/>
              <a:t>between</a:t>
            </a:r>
            <a:r>
              <a:rPr lang="es-MX" sz="2800" dirty="0" smtClean="0"/>
              <a:t> </a:t>
            </a:r>
            <a:r>
              <a:rPr lang="es-MX" sz="2800" dirty="0" err="1" smtClean="0"/>
              <a:t>the</a:t>
            </a:r>
            <a:r>
              <a:rPr lang="es-MX" sz="2800" dirty="0" smtClean="0"/>
              <a:t> </a:t>
            </a:r>
            <a:r>
              <a:rPr lang="es-MX" sz="2800" dirty="0" err="1" smtClean="0"/>
              <a:t>Military</a:t>
            </a:r>
            <a:r>
              <a:rPr lang="es-MX" sz="2800" dirty="0" smtClean="0"/>
              <a:t> and </a:t>
            </a:r>
            <a:r>
              <a:rPr lang="es-MX" sz="2800" dirty="0" err="1" smtClean="0"/>
              <a:t>Catholic</a:t>
            </a:r>
            <a:r>
              <a:rPr lang="es-MX" sz="2800" dirty="0" smtClean="0"/>
              <a:t> </a:t>
            </a:r>
            <a:r>
              <a:rPr lang="es-MX" sz="2800" dirty="0" err="1" smtClean="0"/>
              <a:t>Church</a:t>
            </a:r>
            <a:endParaRPr lang="es-MX" sz="2800" dirty="0" smtClean="0"/>
          </a:p>
          <a:p>
            <a:pPr eaLnBrk="1" hangingPunct="1">
              <a:defRPr/>
            </a:pPr>
            <a:endParaRPr lang="es-MX" sz="2800" dirty="0" smtClean="0"/>
          </a:p>
          <a:p>
            <a:pPr eaLnBrk="1" hangingPunct="1">
              <a:defRPr/>
            </a:pPr>
            <a:r>
              <a:rPr lang="es-MX" sz="2800" dirty="0" err="1" smtClean="0"/>
              <a:t>Elimination</a:t>
            </a:r>
            <a:r>
              <a:rPr lang="es-MX" sz="2800" dirty="0" smtClean="0"/>
              <a:t> of </a:t>
            </a:r>
            <a:r>
              <a:rPr lang="es-MX" sz="2800" dirty="0" err="1" smtClean="0"/>
              <a:t>Political</a:t>
            </a:r>
            <a:r>
              <a:rPr lang="es-MX" sz="2800" dirty="0" smtClean="0"/>
              <a:t> </a:t>
            </a:r>
            <a:r>
              <a:rPr lang="es-MX" sz="2800" dirty="0" err="1" smtClean="0"/>
              <a:t>Parties</a:t>
            </a:r>
            <a:endParaRPr lang="es-MX" sz="2800" dirty="0" smtClean="0"/>
          </a:p>
        </p:txBody>
      </p:sp>
    </p:spTree>
    <p:extLst>
      <p:ext uri="{BB962C8B-B14F-4D97-AF65-F5344CB8AC3E}">
        <p14:creationId xmlns:p14="http://schemas.microsoft.com/office/powerpoint/2010/main" val="54243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2800" dirty="0" err="1" smtClean="0"/>
              <a:t>Press</a:t>
            </a:r>
            <a:r>
              <a:rPr lang="es-MX" sz="2800" dirty="0" smtClean="0"/>
              <a:t> </a:t>
            </a:r>
            <a:r>
              <a:rPr lang="es-MX" sz="2800" dirty="0" err="1" smtClean="0"/>
              <a:t>censorship</a:t>
            </a:r>
            <a:endParaRPr lang="es-MX" sz="2800" dirty="0" smtClean="0"/>
          </a:p>
          <a:p>
            <a:pPr eaLnBrk="1" hangingPunct="1">
              <a:defRPr/>
            </a:pPr>
            <a:endParaRPr lang="es-MX" sz="2800" dirty="0" smtClean="0"/>
          </a:p>
          <a:p>
            <a:pPr eaLnBrk="1" hangingPunct="1">
              <a:defRPr/>
            </a:pPr>
            <a:r>
              <a:rPr lang="es-MX" sz="2800" dirty="0" err="1" smtClean="0"/>
              <a:t>Congress</a:t>
            </a:r>
            <a:r>
              <a:rPr lang="es-MX" sz="2800" dirty="0" smtClean="0"/>
              <a:t> </a:t>
            </a:r>
            <a:r>
              <a:rPr lang="es-MX" sz="2800" dirty="0" err="1" smtClean="0"/>
              <a:t>recession</a:t>
            </a:r>
            <a:endParaRPr lang="es-MX" sz="2800" dirty="0" smtClean="0"/>
          </a:p>
          <a:p>
            <a:pPr eaLnBrk="1" hangingPunct="1">
              <a:defRPr/>
            </a:pPr>
            <a:endParaRPr lang="es-MX" sz="2800" dirty="0" smtClean="0"/>
          </a:p>
          <a:p>
            <a:pPr eaLnBrk="1" hangingPunct="1">
              <a:defRPr/>
            </a:pPr>
            <a:r>
              <a:rPr lang="es-MX" sz="2800" dirty="0" err="1" smtClean="0"/>
              <a:t>Profound</a:t>
            </a:r>
            <a:r>
              <a:rPr lang="es-MX" sz="2800" dirty="0" smtClean="0"/>
              <a:t> </a:t>
            </a:r>
            <a:r>
              <a:rPr lang="es-MX" sz="2800" dirty="0" err="1" smtClean="0"/>
              <a:t>division</a:t>
            </a:r>
            <a:r>
              <a:rPr lang="es-MX" sz="2800" dirty="0" smtClean="0"/>
              <a:t> </a:t>
            </a:r>
            <a:r>
              <a:rPr lang="es-MX" sz="2800" dirty="0" err="1" smtClean="0"/>
              <a:t>among</a:t>
            </a:r>
            <a:r>
              <a:rPr lang="es-MX" sz="2800" dirty="0" smtClean="0"/>
              <a:t> </a:t>
            </a:r>
            <a:r>
              <a:rPr lang="es-MX" sz="2800" dirty="0" err="1" smtClean="0"/>
              <a:t>Chileans</a:t>
            </a:r>
            <a:endParaRPr lang="es-MX" sz="2800" dirty="0" smtClean="0"/>
          </a:p>
          <a:p>
            <a:pPr eaLnBrk="1" hangingPunct="1">
              <a:defRPr/>
            </a:pPr>
            <a:endParaRPr lang="es-ES" dirty="0" smtClean="0"/>
          </a:p>
          <a:p>
            <a:pPr eaLnBrk="1" hangingPunct="1">
              <a:defRPr/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10148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s-MX" sz="4000" dirty="0" err="1" smtClean="0"/>
              <a:t>Aftermath</a:t>
            </a:r>
            <a:r>
              <a:rPr lang="es-MX" sz="4000" dirty="0" smtClean="0"/>
              <a:t> </a:t>
            </a:r>
            <a:endParaRPr lang="es-ES" sz="4000" dirty="0" smtClean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MX" sz="2800" dirty="0" smtClean="0"/>
          </a:p>
          <a:p>
            <a:pPr eaLnBrk="1" hangingPunct="1">
              <a:defRPr/>
            </a:pPr>
            <a:endParaRPr lang="es-MX" sz="2800" dirty="0"/>
          </a:p>
          <a:p>
            <a:pPr marL="118872" indent="0" eaLnBrk="1" hangingPunct="1">
              <a:buNone/>
              <a:defRPr/>
            </a:pPr>
            <a:r>
              <a:rPr lang="es-MX" sz="2800" dirty="0" smtClean="0"/>
              <a:t>1980 </a:t>
            </a:r>
            <a:r>
              <a:rPr lang="es-MX" sz="2800" dirty="0" err="1" smtClean="0"/>
              <a:t>Constitution</a:t>
            </a:r>
            <a:endParaRPr lang="es-MX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s-MX" sz="2800" dirty="0" smtClean="0"/>
          </a:p>
          <a:p>
            <a:pPr marL="118872" indent="0" eaLnBrk="1" hangingPunct="1">
              <a:buNone/>
              <a:defRPr/>
            </a:pPr>
            <a:r>
              <a:rPr lang="es-MX" sz="2800" dirty="0" smtClean="0"/>
              <a:t>Social </a:t>
            </a:r>
            <a:r>
              <a:rPr lang="es-MX" sz="2800" dirty="0" err="1" smtClean="0"/>
              <a:t>security</a:t>
            </a:r>
            <a:r>
              <a:rPr lang="es-MX" sz="2800" dirty="0" smtClean="0"/>
              <a:t> </a:t>
            </a:r>
            <a:r>
              <a:rPr lang="es-MX" sz="2800" dirty="0" err="1" smtClean="0"/>
              <a:t>reform</a:t>
            </a:r>
            <a:endParaRPr lang="es-MX" sz="2800" dirty="0" smtClean="0"/>
          </a:p>
          <a:p>
            <a:pPr eaLnBrk="1" hangingPunct="1">
              <a:defRPr/>
            </a:pPr>
            <a:endParaRPr lang="es-MX" sz="2800" dirty="0" smtClean="0"/>
          </a:p>
          <a:p>
            <a:pPr marL="118872" indent="0" eaLnBrk="1" hangingPunct="1">
              <a:buNone/>
              <a:defRPr/>
            </a:pPr>
            <a:r>
              <a:rPr lang="es-MX" sz="2800" dirty="0" smtClean="0"/>
              <a:t>Free </a:t>
            </a:r>
            <a:r>
              <a:rPr lang="es-MX" sz="2800" dirty="0" err="1" smtClean="0"/>
              <a:t>market</a:t>
            </a:r>
            <a:r>
              <a:rPr lang="es-MX" sz="2800" dirty="0" smtClean="0"/>
              <a:t> </a:t>
            </a:r>
            <a:r>
              <a:rPr lang="es-MX" sz="2800" dirty="0" err="1" smtClean="0"/>
              <a:t>economic</a:t>
            </a:r>
            <a:r>
              <a:rPr lang="es-MX" sz="2800" dirty="0" smtClean="0"/>
              <a:t> </a:t>
            </a:r>
            <a:r>
              <a:rPr lang="es-MX" sz="2800" dirty="0" err="1" smtClean="0"/>
              <a:t>system</a:t>
            </a:r>
            <a:endParaRPr lang="es-MX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s-MX" sz="2400" dirty="0" smtClean="0"/>
          </a:p>
          <a:p>
            <a:pPr eaLnBrk="1" hangingPunct="1">
              <a:defRPr/>
            </a:pPr>
            <a:endParaRPr lang="es-ES" sz="2400" dirty="0" smtClean="0"/>
          </a:p>
        </p:txBody>
      </p:sp>
    </p:spTree>
    <p:extLst>
      <p:ext uri="{BB962C8B-B14F-4D97-AF65-F5344CB8AC3E}">
        <p14:creationId xmlns:p14="http://schemas.microsoft.com/office/powerpoint/2010/main" val="314449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ES" sz="2800" b="1" dirty="0" smtClean="0"/>
              <a:t>1988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 eaLnBrk="1" hangingPunct="1">
              <a:defRPr/>
            </a:pPr>
            <a:r>
              <a:rPr lang="es-MX" sz="2800" dirty="0" smtClean="0"/>
              <a:t>Pinochet </a:t>
            </a:r>
            <a:r>
              <a:rPr lang="es-MX" sz="2800" dirty="0" err="1" smtClean="0"/>
              <a:t>calls</a:t>
            </a:r>
            <a:r>
              <a:rPr lang="es-MX" sz="2800" dirty="0" smtClean="0"/>
              <a:t> </a:t>
            </a:r>
            <a:r>
              <a:rPr lang="es-MX" sz="2800" dirty="0" err="1" smtClean="0"/>
              <a:t>for</a:t>
            </a:r>
            <a:r>
              <a:rPr lang="es-MX" sz="2800" dirty="0" smtClean="0"/>
              <a:t> a </a:t>
            </a:r>
            <a:r>
              <a:rPr lang="es-MX" sz="2800" dirty="0" err="1" smtClean="0"/>
              <a:t>Referendum</a:t>
            </a:r>
            <a:r>
              <a:rPr lang="es-MX" sz="28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MX" sz="2800" b="1" dirty="0" smtClean="0"/>
              <a:t>YES</a:t>
            </a:r>
            <a:endParaRPr lang="es-ES" sz="2800" b="1" dirty="0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endParaRPr lang="es-MX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MX" sz="2800" dirty="0" smtClean="0"/>
              <a:t>Augusto Pinochet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MX" sz="2800" dirty="0" err="1" smtClean="0"/>
              <a:t>President</a:t>
            </a:r>
            <a:r>
              <a:rPr lang="es-MX" sz="2800" dirty="0" smtClean="0"/>
              <a:t>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s-MX" sz="2800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MX" sz="2800" dirty="0" err="1" smtClean="0"/>
              <a:t>with</a:t>
            </a:r>
            <a:r>
              <a:rPr lang="es-MX" sz="2800" dirty="0" smtClean="0"/>
              <a:t> </a:t>
            </a:r>
            <a:r>
              <a:rPr lang="es-MX" sz="2800" dirty="0" err="1" smtClean="0"/>
              <a:t>elected</a:t>
            </a:r>
            <a:r>
              <a:rPr lang="es-MX" sz="2800" dirty="0" smtClean="0"/>
              <a:t> </a:t>
            </a:r>
            <a:r>
              <a:rPr lang="es-MX" sz="2800" dirty="0" err="1" smtClean="0"/>
              <a:t>Congress</a:t>
            </a:r>
            <a:endParaRPr lang="es-MX" sz="2800" dirty="0" smtClean="0"/>
          </a:p>
          <a:p>
            <a:pPr algn="ctr" eaLnBrk="1" hangingPunct="1">
              <a:defRPr/>
            </a:pPr>
            <a:endParaRPr lang="es-MX" sz="2800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MX" sz="2800" dirty="0" err="1" smtClean="0"/>
              <a:t>Term</a:t>
            </a:r>
            <a:endParaRPr lang="es-MX" sz="2800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MX" sz="2800" dirty="0" smtClean="0"/>
              <a:t> 1990 – 1998</a:t>
            </a:r>
          </a:p>
          <a:p>
            <a:pPr eaLnBrk="1" hangingPunct="1">
              <a:defRPr/>
            </a:pPr>
            <a:endParaRPr lang="es-MX" dirty="0" smtClean="0"/>
          </a:p>
          <a:p>
            <a:pPr eaLnBrk="1" hangingPunct="1">
              <a:defRPr/>
            </a:pP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MX" sz="2800" b="1" dirty="0" smtClean="0"/>
              <a:t>NO</a:t>
            </a:r>
            <a:endParaRPr lang="es-ES" sz="2800" b="1" dirty="0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MX" dirty="0" smtClean="0"/>
          </a:p>
          <a:p>
            <a:pPr eaLnBrk="1" hangingPunct="1">
              <a:defRPr/>
            </a:pPr>
            <a:endParaRPr lang="es-MX" dirty="0" smtClean="0"/>
          </a:p>
          <a:p>
            <a:pPr eaLnBrk="1" hangingPunct="1">
              <a:defRPr/>
            </a:pPr>
            <a:endParaRPr lang="es-MX" dirty="0" smtClean="0"/>
          </a:p>
          <a:p>
            <a:pPr algn="ctr" eaLnBrk="1" hangingPunct="1">
              <a:defRPr/>
            </a:pPr>
            <a:r>
              <a:rPr lang="es-MX" sz="2800" dirty="0" err="1" smtClean="0"/>
              <a:t>Elections</a:t>
            </a:r>
            <a:r>
              <a:rPr lang="es-MX" sz="2800" dirty="0" smtClean="0"/>
              <a:t> in 1989</a:t>
            </a:r>
            <a:endParaRPr lang="es-ES" sz="2800" dirty="0" smtClean="0"/>
          </a:p>
          <a:p>
            <a:pPr eaLnBrk="1" hangingPunct="1">
              <a:defRPr/>
            </a:pP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ES" sz="2800" b="1" dirty="0" smtClean="0"/>
              <a:t>RESULT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625609"/>
          </a:xfrm>
        </p:spPr>
        <p:txBody>
          <a:bodyPr/>
          <a:lstStyle/>
          <a:p>
            <a:pPr marL="118872" indent="0" algn="ctr" eaLnBrk="1" hangingPunct="1">
              <a:buNone/>
              <a:defRPr/>
            </a:pPr>
            <a:r>
              <a:rPr lang="es-MX" sz="4400" b="1" u="sng" dirty="0" smtClean="0"/>
              <a:t>YES</a:t>
            </a:r>
          </a:p>
          <a:p>
            <a:pPr marL="118872" indent="0" algn="ctr" eaLnBrk="1" hangingPunct="1">
              <a:buNone/>
              <a:defRPr/>
            </a:pPr>
            <a:r>
              <a:rPr lang="es-MX" sz="4400" dirty="0" smtClean="0"/>
              <a:t>   </a:t>
            </a:r>
            <a:r>
              <a:rPr lang="es-MX" sz="4400" dirty="0" smtClean="0">
                <a:solidFill>
                  <a:srgbClr val="0070C0"/>
                </a:solidFill>
              </a:rPr>
              <a:t>44.01%</a:t>
            </a:r>
          </a:p>
          <a:p>
            <a:pPr marL="118872" indent="0" algn="ctr" eaLnBrk="1" hangingPunct="1">
              <a:buNone/>
              <a:defRPr/>
            </a:pPr>
            <a:endParaRPr lang="es-MX" sz="2800" dirty="0"/>
          </a:p>
          <a:p>
            <a:pPr marL="118872" indent="0" algn="ctr" eaLnBrk="1" hangingPunct="1">
              <a:buNone/>
              <a:defRPr/>
            </a:pPr>
            <a:endParaRPr lang="es-MX" sz="2800" dirty="0" smtClean="0"/>
          </a:p>
          <a:p>
            <a:pPr marL="118872" indent="0" algn="ctr" eaLnBrk="1" hangingPunct="1">
              <a:buNone/>
              <a:defRPr/>
            </a:pPr>
            <a:r>
              <a:rPr lang="es-MX" sz="4400" b="1" u="sng" dirty="0" smtClean="0"/>
              <a:t>NO</a:t>
            </a:r>
          </a:p>
          <a:p>
            <a:pPr marL="118872" indent="0" algn="ctr" eaLnBrk="1" hangingPunct="1">
              <a:buNone/>
              <a:defRPr/>
            </a:pPr>
            <a:r>
              <a:rPr lang="es-MX" sz="4400" dirty="0" smtClean="0"/>
              <a:t>    </a:t>
            </a:r>
            <a:r>
              <a:rPr lang="es-MX" sz="4400" dirty="0" smtClean="0">
                <a:solidFill>
                  <a:srgbClr val="0070C0"/>
                </a:solidFill>
              </a:rPr>
              <a:t>55.99%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MX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73065" name="Picture 9" descr="File:Flag of the President of Chile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678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173058" grpId="0"/>
      <p:bldP spid="173059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1173"/>
            <a:ext cx="9073066" cy="4950156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XIV </a:t>
            </a:r>
            <a:br>
              <a:rPr lang="en-US" sz="3100" dirty="0" smtClean="0"/>
            </a:br>
            <a:r>
              <a:rPr lang="en-US" sz="3100" dirty="0" smtClean="0"/>
              <a:t>Democracy </a:t>
            </a:r>
            <a:r>
              <a:rPr lang="en-US" sz="3100" dirty="0"/>
              <a:t>restored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 </a:t>
            </a:r>
            <a:r>
              <a:rPr lang="en-US" sz="3100" dirty="0"/>
              <a:t>1990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21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Ancud </a:t>
            </a:r>
            <a:r>
              <a:rPr lang="es-ES" dirty="0" err="1" smtClean="0"/>
              <a:t>Schooner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55" y="1628800"/>
            <a:ext cx="8880289" cy="500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7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38" y="1403462"/>
            <a:ext cx="8079893" cy="5641186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sz="2800" b="0" dirty="0" smtClean="0"/>
              <a:t/>
            </a:r>
            <a:br>
              <a:rPr lang="es-ES" sz="2800" b="0" dirty="0" smtClean="0"/>
            </a:br>
            <a:r>
              <a:rPr lang="es-ES" sz="2800" b="0" dirty="0" err="1" smtClean="0"/>
              <a:t>President</a:t>
            </a:r>
            <a:r>
              <a:rPr lang="es-ES" sz="2800" b="0" dirty="0" smtClean="0"/>
              <a:t> </a:t>
            </a:r>
            <a:r>
              <a:rPr lang="es-ES" sz="2800" dirty="0" smtClean="0"/>
              <a:t>Patricio Aylwin </a:t>
            </a:r>
            <a:r>
              <a:rPr lang="es-ES" sz="2800" b="0" dirty="0" smtClean="0"/>
              <a:t>converses </a:t>
            </a:r>
            <a:r>
              <a:rPr lang="es-ES" sz="2800" b="0" dirty="0" err="1" smtClean="0"/>
              <a:t>with</a:t>
            </a:r>
            <a:r>
              <a:rPr lang="es-ES" sz="2800" b="0" dirty="0" smtClean="0"/>
              <a:t> </a:t>
            </a:r>
            <a:r>
              <a:rPr lang="es-ES" sz="2800" b="0" dirty="0" err="1" smtClean="0"/>
              <a:t>Commander</a:t>
            </a:r>
            <a:r>
              <a:rPr lang="es-ES" sz="2800" b="0" dirty="0" smtClean="0"/>
              <a:t> in </a:t>
            </a:r>
            <a:r>
              <a:rPr lang="es-ES" sz="2800" b="0" dirty="0" err="1" smtClean="0"/>
              <a:t>Chief</a:t>
            </a:r>
            <a:r>
              <a:rPr lang="es-ES" sz="2800" b="0" dirty="0" smtClean="0"/>
              <a:t> of </a:t>
            </a:r>
            <a:r>
              <a:rPr lang="es-ES" sz="2800" b="0" dirty="0" err="1" smtClean="0"/>
              <a:t>the</a:t>
            </a:r>
            <a:r>
              <a:rPr lang="es-ES" sz="2800" b="0" dirty="0" smtClean="0"/>
              <a:t> </a:t>
            </a:r>
            <a:r>
              <a:rPr lang="es-ES" sz="2800" b="0" dirty="0" err="1" smtClean="0"/>
              <a:t>Army</a:t>
            </a:r>
            <a:r>
              <a:rPr lang="es-ES" sz="2800" b="0" dirty="0" smtClean="0"/>
              <a:t>, General </a:t>
            </a:r>
            <a:r>
              <a:rPr lang="es-ES" sz="2800" b="0" dirty="0" err="1" smtClean="0"/>
              <a:t>Military</a:t>
            </a:r>
            <a:r>
              <a:rPr lang="es-ES" sz="2800" b="0" dirty="0" smtClean="0"/>
              <a:t> </a:t>
            </a:r>
            <a:r>
              <a:rPr lang="es-ES" sz="2800" b="0" dirty="0" err="1" smtClean="0"/>
              <a:t>Parade</a:t>
            </a:r>
            <a:r>
              <a:rPr lang="es-ES" sz="2800" b="0" dirty="0" smtClean="0"/>
              <a:t> </a:t>
            </a:r>
            <a:r>
              <a:rPr lang="es-ES" sz="2800" b="0" dirty="0" err="1" smtClean="0"/>
              <a:t>September</a:t>
            </a:r>
            <a:r>
              <a:rPr lang="es-ES" sz="2800" b="0" dirty="0" smtClean="0"/>
              <a:t> 1990</a:t>
            </a:r>
            <a:r>
              <a:rPr lang="es-ES" sz="2800" dirty="0"/>
              <a:t>Augusto Pinochet</a:t>
            </a:r>
            <a:br>
              <a:rPr lang="es-ES" sz="2800" dirty="0"/>
            </a:br>
            <a:r>
              <a:rPr lang="es-ES" sz="2800" b="0" dirty="0" smtClean="0"/>
              <a:t/>
            </a:r>
            <a:br>
              <a:rPr lang="es-ES" sz="2800" b="0" dirty="0" smtClean="0"/>
            </a:b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121866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ES" sz="2800" b="1" dirty="0" smtClean="0"/>
              <a:t>SEVEN PRESIDENTIAL TERMS</a:t>
            </a:r>
            <a:br>
              <a:rPr lang="es-ES" sz="2800" b="1" dirty="0" smtClean="0"/>
            </a:br>
            <a:r>
              <a:rPr lang="es-ES" sz="2800" b="1" dirty="0" smtClean="0"/>
              <a:t>1990 - 2022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s-MX" dirty="0" smtClean="0"/>
              <a:t>                                                        </a:t>
            </a:r>
            <a:r>
              <a:rPr lang="es-MX" dirty="0" err="1" smtClean="0"/>
              <a:t>Years</a:t>
            </a:r>
            <a:r>
              <a:rPr lang="es-MX" dirty="0" smtClean="0"/>
              <a:t> 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MX" sz="3000" dirty="0" smtClean="0"/>
              <a:t>1.Patricio Aylwin          </a:t>
            </a:r>
            <a:r>
              <a:rPr lang="es-MX" sz="3000" b="1" dirty="0" smtClean="0"/>
              <a:t>1990  -  1994        </a:t>
            </a:r>
            <a:r>
              <a:rPr lang="es-MX" sz="3000" b="1" dirty="0" smtClean="0">
                <a:solidFill>
                  <a:srgbClr val="0070C0"/>
                </a:solidFill>
              </a:rPr>
              <a:t>4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MX" sz="3000" dirty="0" smtClean="0"/>
              <a:t>2.Eduardo Frei              </a:t>
            </a:r>
            <a:r>
              <a:rPr lang="es-MX" sz="3000" b="1" dirty="0"/>
              <a:t>1994  -  </a:t>
            </a:r>
            <a:r>
              <a:rPr lang="es-MX" sz="3000" b="1" dirty="0" smtClean="0"/>
              <a:t>2000        </a:t>
            </a:r>
            <a:r>
              <a:rPr lang="es-MX" sz="3000" b="1" dirty="0">
                <a:solidFill>
                  <a:srgbClr val="0070C0"/>
                </a:solidFill>
              </a:rPr>
              <a:t>6</a:t>
            </a:r>
          </a:p>
          <a:p>
            <a:pPr lvl="0">
              <a:buClr>
                <a:srgbClr val="F0AD00"/>
              </a:buClr>
              <a:buNone/>
              <a:defRPr/>
            </a:pPr>
            <a:r>
              <a:rPr lang="es-MX" sz="3000" dirty="0" smtClean="0">
                <a:solidFill>
                  <a:prstClr val="black"/>
                </a:solidFill>
              </a:rPr>
              <a:t>3.Ricardo Lagos           </a:t>
            </a:r>
            <a:r>
              <a:rPr lang="es-MX" sz="3000" b="1" dirty="0"/>
              <a:t>2000  -  </a:t>
            </a:r>
            <a:r>
              <a:rPr lang="es-MX" sz="3000" b="1" dirty="0" smtClean="0"/>
              <a:t>2006         </a:t>
            </a:r>
            <a:r>
              <a:rPr lang="es-MX" sz="3000" b="1" dirty="0">
                <a:solidFill>
                  <a:srgbClr val="0070C0"/>
                </a:solidFill>
              </a:rPr>
              <a:t>6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MX" sz="3000" dirty="0" smtClean="0"/>
              <a:t>4.Michelle Bachelet   </a:t>
            </a:r>
            <a:r>
              <a:rPr lang="es-MX" sz="3000" b="1" dirty="0"/>
              <a:t>2006  -  </a:t>
            </a:r>
            <a:r>
              <a:rPr lang="es-MX" sz="3000" b="1" dirty="0" smtClean="0"/>
              <a:t>2010         </a:t>
            </a:r>
            <a:r>
              <a:rPr lang="es-MX" sz="3000" b="1" dirty="0">
                <a:solidFill>
                  <a:srgbClr val="0070C0"/>
                </a:solidFill>
              </a:rPr>
              <a:t>4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MX" sz="3000" dirty="0" smtClean="0"/>
              <a:t>5.Sebastián Piñera     </a:t>
            </a:r>
            <a:r>
              <a:rPr lang="es-MX" sz="3000" b="1" dirty="0"/>
              <a:t>2010  -  </a:t>
            </a:r>
            <a:r>
              <a:rPr lang="es-MX" sz="3000" b="1" dirty="0" smtClean="0"/>
              <a:t>2014         </a:t>
            </a:r>
            <a:r>
              <a:rPr lang="es-MX" sz="3000" b="1" dirty="0">
                <a:solidFill>
                  <a:srgbClr val="0070C0"/>
                </a:solidFill>
              </a:rPr>
              <a:t>4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MX" sz="3000" dirty="0" smtClean="0"/>
              <a:t>6.Michelle Bachelet   </a:t>
            </a:r>
            <a:r>
              <a:rPr lang="es-MX" sz="3000" b="1" dirty="0"/>
              <a:t>2014  -  </a:t>
            </a:r>
            <a:r>
              <a:rPr lang="es-MX" sz="3000" b="1" dirty="0" smtClean="0"/>
              <a:t>2018         </a:t>
            </a:r>
            <a:r>
              <a:rPr lang="es-MX" sz="3000" b="1" dirty="0">
                <a:solidFill>
                  <a:srgbClr val="0070C0"/>
                </a:solidFill>
              </a:rPr>
              <a:t>4</a:t>
            </a:r>
          </a:p>
          <a:p>
            <a:pPr lvl="0">
              <a:buClr>
                <a:srgbClr val="F0AD00"/>
              </a:buClr>
              <a:buNone/>
              <a:defRPr/>
            </a:pPr>
            <a:r>
              <a:rPr lang="es-MX" sz="3000" dirty="0" smtClean="0">
                <a:solidFill>
                  <a:prstClr val="black"/>
                </a:solidFill>
              </a:rPr>
              <a:t>7.Sebastián Piñera     </a:t>
            </a:r>
            <a:r>
              <a:rPr lang="es-MX" sz="3000" b="1" dirty="0"/>
              <a:t>2018  -  </a:t>
            </a:r>
            <a:r>
              <a:rPr lang="es-MX" sz="3000" b="1" dirty="0" smtClean="0"/>
              <a:t>2022         </a:t>
            </a:r>
            <a:r>
              <a:rPr lang="es-MX" sz="3000" b="1" dirty="0">
                <a:solidFill>
                  <a:srgbClr val="0070C0"/>
                </a:solidFill>
              </a:rPr>
              <a:t>4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" sz="4400" dirty="0" smtClean="0"/>
          </a:p>
        </p:txBody>
      </p:sp>
    </p:spTree>
    <p:extLst>
      <p:ext uri="{BB962C8B-B14F-4D97-AF65-F5344CB8AC3E}">
        <p14:creationId xmlns:p14="http://schemas.microsoft.com/office/powerpoint/2010/main" val="406956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s-MX" sz="2800" b="1" dirty="0" smtClean="0"/>
              <a:t>Michelle </a:t>
            </a:r>
            <a:r>
              <a:rPr lang="es-MX" sz="2800" b="1" dirty="0" err="1" smtClean="0"/>
              <a:t>Bachelet</a:t>
            </a:r>
            <a:r>
              <a:rPr lang="es-MX" sz="2800" b="1" dirty="0" smtClean="0"/>
              <a:t> Jeria</a:t>
            </a:r>
            <a:br>
              <a:rPr lang="es-MX" sz="2800" b="1" dirty="0" smtClean="0"/>
            </a:br>
            <a:r>
              <a:rPr lang="es-MX" sz="2800" b="1" dirty="0" smtClean="0"/>
              <a:t>2006 – 2010/2014 - 2018</a:t>
            </a:r>
            <a:endParaRPr lang="es-ES" sz="2800" b="1" dirty="0" smtClean="0"/>
          </a:p>
        </p:txBody>
      </p:sp>
      <p:pic>
        <p:nvPicPr>
          <p:cNvPr id="112643" name="Picture 5" descr="Michelle_Bachelet_Banda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1556792"/>
            <a:ext cx="3240360" cy="5301208"/>
          </a:xfrm>
          <a:noFill/>
        </p:spPr>
      </p:pic>
    </p:spTree>
    <p:extLst>
      <p:ext uri="{BB962C8B-B14F-4D97-AF65-F5344CB8AC3E}">
        <p14:creationId xmlns:p14="http://schemas.microsoft.com/office/powerpoint/2010/main" val="180516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800" dirty="0"/>
              <a:t>XV 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Global </a:t>
            </a:r>
            <a:r>
              <a:rPr lang="en-US" sz="2800" dirty="0"/>
              <a:t>Protests   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        Oct 18, 2019  -  ??? ??,????</a:t>
            </a:r>
            <a:endParaRPr lang="en-US" sz="2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63940"/>
            <a:ext cx="4045545" cy="5394060"/>
          </a:xfrm>
        </p:spPr>
      </p:pic>
    </p:spTree>
    <p:extLst>
      <p:ext uri="{BB962C8B-B14F-4D97-AF65-F5344CB8AC3E}">
        <p14:creationId xmlns:p14="http://schemas.microsoft.com/office/powerpoint/2010/main" val="301411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Baquedano </a:t>
            </a:r>
            <a:r>
              <a:rPr lang="es-ES" sz="2800" dirty="0" err="1" smtClean="0"/>
              <a:t>Square</a:t>
            </a: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 err="1" smtClean="0"/>
              <a:t>Dignity</a:t>
            </a:r>
            <a:r>
              <a:rPr lang="es-ES" sz="2800" dirty="0" smtClean="0"/>
              <a:t> </a:t>
            </a:r>
            <a:r>
              <a:rPr lang="es-ES" sz="2800" dirty="0" err="1" smtClean="0"/>
              <a:t>Square</a:t>
            </a:r>
            <a:endParaRPr lang="en-US" sz="2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556792"/>
            <a:ext cx="9051925" cy="714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8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0" y="620689"/>
            <a:ext cx="9073896" cy="622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0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5080000" cy="6858000"/>
          </a:xfrm>
        </p:spPr>
      </p:pic>
    </p:spTree>
    <p:extLst>
      <p:ext uri="{BB962C8B-B14F-4D97-AF65-F5344CB8AC3E}">
        <p14:creationId xmlns:p14="http://schemas.microsoft.com/office/powerpoint/2010/main" val="8081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036" y="1443523"/>
            <a:ext cx="4057927" cy="5410570"/>
          </a:xfrm>
        </p:spPr>
      </p:pic>
    </p:spTree>
    <p:extLst>
      <p:ext uri="{BB962C8B-B14F-4D97-AF65-F5344CB8AC3E}">
        <p14:creationId xmlns:p14="http://schemas.microsoft.com/office/powerpoint/2010/main" val="363825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8245475" cy="6884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89925"/>
            <a:ext cx="5076056" cy="6768075"/>
          </a:xfrm>
        </p:spPr>
      </p:pic>
    </p:spTree>
    <p:extLst>
      <p:ext uri="{BB962C8B-B14F-4D97-AF65-F5344CB8AC3E}">
        <p14:creationId xmlns:p14="http://schemas.microsoft.com/office/powerpoint/2010/main" val="284449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-14656"/>
            <a:ext cx="5155671" cy="6872656"/>
          </a:xfrm>
        </p:spPr>
      </p:pic>
    </p:spTree>
    <p:extLst>
      <p:ext uri="{BB962C8B-B14F-4D97-AF65-F5344CB8AC3E}">
        <p14:creationId xmlns:p14="http://schemas.microsoft.com/office/powerpoint/2010/main" val="12329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7" y="1772817"/>
            <a:ext cx="9078784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8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                       </a:t>
            </a:r>
            <a:r>
              <a:rPr lang="es-CL" dirty="0" err="1" smtClean="0"/>
              <a:t>Sanhattan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026" name="Picture 2" descr="Resultado de imagen para sanhatt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s-MX" b="1" dirty="0" err="1" smtClean="0"/>
              <a:t>Culture</a:t>
            </a:r>
            <a:endParaRPr lang="es-ES" b="1" dirty="0" smtClean="0"/>
          </a:p>
        </p:txBody>
      </p:sp>
      <p:sp>
        <p:nvSpPr>
          <p:cNvPr id="216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es-MX" sz="4800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MX" sz="4800" dirty="0" err="1" smtClean="0"/>
              <a:t>Two</a:t>
            </a:r>
            <a:r>
              <a:rPr lang="es-MX" sz="4800" dirty="0" smtClean="0"/>
              <a:t>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MX" sz="4800" dirty="0" err="1" smtClean="0"/>
              <a:t>Literature</a:t>
            </a:r>
            <a:r>
              <a:rPr lang="es-MX" sz="4800" dirty="0" smtClean="0"/>
              <a:t> Nobel </a:t>
            </a:r>
            <a:r>
              <a:rPr lang="es-MX" sz="4800" dirty="0" err="1" smtClean="0"/>
              <a:t>Prizes</a:t>
            </a:r>
            <a:endParaRPr lang="es-MX" sz="4800" dirty="0" smtClean="0"/>
          </a:p>
          <a:p>
            <a:pPr algn="ctr" eaLnBrk="1" hangingPunct="1">
              <a:defRPr/>
            </a:pPr>
            <a:endParaRPr lang="es-MX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1293812"/>
          </a:xfrm>
        </p:spPr>
        <p:txBody>
          <a:bodyPr anchor="t">
            <a:normAutofit/>
          </a:bodyPr>
          <a:lstStyle/>
          <a:p>
            <a:pPr algn="ctr" eaLnBrk="1" hangingPunct="1">
              <a:defRPr/>
            </a:pPr>
            <a:r>
              <a:rPr lang="es-MX" sz="3600" b="1" dirty="0" smtClean="0"/>
              <a:t>Gabriela Mistral</a:t>
            </a:r>
            <a:br>
              <a:rPr lang="es-MX" sz="3600" b="1" dirty="0" smtClean="0"/>
            </a:br>
            <a:r>
              <a:rPr lang="es-MX" sz="3600" b="1" dirty="0" smtClean="0"/>
              <a:t>1945</a:t>
            </a:r>
            <a:endParaRPr lang="es-ES" sz="3600" b="1" dirty="0" smtClean="0"/>
          </a:p>
        </p:txBody>
      </p:sp>
      <p:pic>
        <p:nvPicPr>
          <p:cNvPr id="5" name="Picture 5" descr="gabriela_mistra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690221" y="1628800"/>
            <a:ext cx="4001688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L" sz="6000" dirty="0" smtClean="0"/>
              <a:t>King </a:t>
            </a:r>
            <a:r>
              <a:rPr lang="es-CL" sz="6000" dirty="0" err="1" smtClean="0"/>
              <a:t>Gustaf</a:t>
            </a:r>
            <a:r>
              <a:rPr lang="es-CL" sz="6000" dirty="0" smtClean="0"/>
              <a:t>  V</a:t>
            </a:r>
            <a:r>
              <a:rPr lang="es-CL" dirty="0" smtClean="0"/>
              <a:t/>
            </a:r>
            <a:br>
              <a:rPr lang="es-CL" dirty="0" smtClean="0"/>
            </a:br>
            <a:endParaRPr lang="es-CL" dirty="0"/>
          </a:p>
        </p:txBody>
      </p:sp>
      <p:pic>
        <p:nvPicPr>
          <p:cNvPr id="2050" name="Picture 2" descr="C:\Users\Luchin\Downloads\1485135951619-2148660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447094"/>
            <a:ext cx="3987269" cy="52222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s-ES" dirty="0" smtClean="0"/>
              <a:t>Pablo Neruda</a:t>
            </a:r>
            <a:br>
              <a:rPr lang="es-ES" dirty="0" smtClean="0"/>
            </a:br>
            <a:r>
              <a:rPr lang="es-ES" dirty="0" smtClean="0"/>
              <a:t>1971</a:t>
            </a:r>
          </a:p>
        </p:txBody>
      </p:sp>
      <p:pic>
        <p:nvPicPr>
          <p:cNvPr id="3074" name="Picture 2" descr="C:\Users\Luchin\Downloads\1485137079922359415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495524"/>
            <a:ext cx="4468730" cy="5362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 smtClean="0"/>
              <a:t>King </a:t>
            </a:r>
            <a:r>
              <a:rPr lang="es-CL" dirty="0" err="1" smtClean="0"/>
              <a:t>Gustaf</a:t>
            </a:r>
            <a:r>
              <a:rPr lang="es-CL" dirty="0" smtClean="0"/>
              <a:t> Adolf  VI</a:t>
            </a:r>
            <a:endParaRPr lang="es-CL" dirty="0"/>
          </a:p>
        </p:txBody>
      </p:sp>
      <p:pic>
        <p:nvPicPr>
          <p:cNvPr id="1026" name="Picture 2" descr="C:\Users\Luchin\Downloads\148513603090913759389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09" y="1556792"/>
            <a:ext cx="9091634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sz="3600" dirty="0" smtClean="0"/>
              <a:t>Claudio </a:t>
            </a:r>
            <a:r>
              <a:rPr lang="es-CL" sz="3600" dirty="0" err="1" smtClean="0"/>
              <a:t>Arrau</a:t>
            </a:r>
            <a:r>
              <a:rPr lang="es-CL" sz="3600" dirty="0" smtClean="0"/>
              <a:t/>
            </a:r>
            <a:br>
              <a:rPr lang="es-CL" sz="3600" dirty="0" smtClean="0"/>
            </a:br>
            <a:r>
              <a:rPr lang="es-CL" sz="3600" dirty="0" smtClean="0"/>
              <a:t>(1903-1991)</a:t>
            </a:r>
            <a:endParaRPr lang="es-CL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89090" name="Picture 2" descr="Image result for claudio arra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50810"/>
            <a:ext cx="7851063" cy="5407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54015706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4" grpId="0"/>
      <p:bldP spid="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L" sz="4000" dirty="0" smtClean="0"/>
              <a:t/>
            </a:r>
            <a:br>
              <a:rPr lang="es-CL" sz="4000" dirty="0" smtClean="0"/>
            </a:br>
            <a:r>
              <a:rPr lang="es-CL" sz="4000" dirty="0" smtClean="0"/>
              <a:t>Violeta Parra</a:t>
            </a:r>
            <a:br>
              <a:rPr lang="es-CL" sz="4000" dirty="0" smtClean="0"/>
            </a:br>
            <a:r>
              <a:rPr lang="es-CL" sz="4000" dirty="0" smtClean="0"/>
              <a:t>(1917-1967)</a:t>
            </a:r>
            <a:br>
              <a:rPr lang="es-CL" sz="4000" dirty="0" smtClean="0"/>
            </a:br>
            <a:endParaRPr lang="es-CL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90114" name="Picture 2" descr="http://revistaterminal.cl/web/wp-content/uploads/2012/02/violeta_parra-e1369184496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 err="1" smtClean="0"/>
              <a:t>Universities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endParaRPr lang="es-CL" dirty="0" smtClean="0"/>
          </a:p>
          <a:p>
            <a:r>
              <a:rPr lang="es-CL" dirty="0" smtClean="0"/>
              <a:t>USA  3,295</a:t>
            </a:r>
          </a:p>
          <a:p>
            <a:r>
              <a:rPr lang="es-CL" dirty="0" err="1" smtClean="0"/>
              <a:t>Best</a:t>
            </a:r>
            <a:r>
              <a:rPr lang="es-CL" dirty="0" smtClean="0"/>
              <a:t> </a:t>
            </a:r>
            <a:r>
              <a:rPr lang="es-CL" dirty="0" err="1" smtClean="0"/>
              <a:t>ranked</a:t>
            </a:r>
            <a:r>
              <a:rPr lang="es-CL" dirty="0" smtClean="0"/>
              <a:t>: Harvard N° 1</a:t>
            </a:r>
          </a:p>
          <a:p>
            <a:endParaRPr lang="es-CL" dirty="0" smtClean="0"/>
          </a:p>
          <a:p>
            <a:r>
              <a:rPr lang="es-CL" dirty="0" smtClean="0"/>
              <a:t>Chile  79 </a:t>
            </a:r>
          </a:p>
          <a:p>
            <a:r>
              <a:rPr lang="es-CL" dirty="0" err="1" smtClean="0"/>
              <a:t>Best</a:t>
            </a:r>
            <a:r>
              <a:rPr lang="es-CL" dirty="0" smtClean="0"/>
              <a:t> </a:t>
            </a:r>
            <a:r>
              <a:rPr lang="es-CL" dirty="0" err="1" smtClean="0"/>
              <a:t>ranked</a:t>
            </a:r>
            <a:r>
              <a:rPr lang="es-CL" dirty="0" smtClean="0"/>
              <a:t>: Universidad de Chile N°  318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s-ES" b="1" dirty="0" err="1" smtClean="0"/>
              <a:t>Copper</a:t>
            </a:r>
            <a:endParaRPr lang="es-ES" b="1" dirty="0" smtClean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9620" t="35873" r="28056" b="20088"/>
          <a:stretch>
            <a:fillRect/>
          </a:stretch>
        </p:blipFill>
        <p:spPr bwMode="auto">
          <a:xfrm>
            <a:off x="179512" y="1524619"/>
            <a:ext cx="8784976" cy="514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s-ES" b="1" dirty="0" err="1" smtClean="0"/>
              <a:t>Copper</a:t>
            </a:r>
            <a:endParaRPr lang="es-ES" b="1" dirty="0" smtClean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27650" name="Picture 2" descr="Image result for world copper production 2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9"/>
            <a:ext cx="9144000" cy="5496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228600"/>
            <a:ext cx="8386763" cy="723900"/>
          </a:xfrm>
        </p:spPr>
        <p:txBody>
          <a:bodyPr/>
          <a:lstStyle/>
          <a:p>
            <a:pPr algn="ctr">
              <a:defRPr/>
            </a:pPr>
            <a:r>
              <a:rPr lang="en-US" altLang="en-US" sz="3000" dirty="0" smtClean="0"/>
              <a:t>Chile: Exports by product 2017</a:t>
            </a:r>
            <a:endParaRPr lang="en-US" altLang="en-US" sz="28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200" y="1362075"/>
            <a:ext cx="7874000" cy="4895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defRPr/>
            </a:pPr>
            <a:endParaRPr lang="es-ES" sz="9600" dirty="0" smtClean="0"/>
          </a:p>
          <a:p>
            <a:pPr algn="ctr" eaLnBrk="1" hangingPunct="1">
              <a:defRPr/>
            </a:pPr>
            <a:r>
              <a:rPr lang="es-ES" sz="9600" dirty="0" err="1" smtClean="0"/>
              <a:t>Wine</a:t>
            </a:r>
            <a:endParaRPr lang="es-ES" sz="9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77813"/>
            <a:ext cx="6400800" cy="11398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ES" sz="2800" dirty="0" err="1" smtClean="0"/>
              <a:t>Between</a:t>
            </a:r>
            <a:r>
              <a:rPr lang="es-ES" sz="2800" dirty="0" smtClean="0"/>
              <a:t> Latitudes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28750" y="1600200"/>
            <a:ext cx="7258050" cy="4530725"/>
          </a:xfrm>
        </p:spPr>
        <p:txBody>
          <a:bodyPr anchor="t"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s-ES" dirty="0" smtClean="0"/>
              <a:t>32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 dirty="0" smtClean="0"/>
              <a:t>38        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ES" sz="2800" dirty="0" smtClean="0"/>
              <a:t>193 </a:t>
            </a:r>
            <a:r>
              <a:rPr lang="es-ES" sz="2800" dirty="0" err="1" smtClean="0"/>
              <a:t>wineries</a:t>
            </a:r>
            <a:r>
              <a:rPr lang="es-ES" sz="2800" dirty="0" smtClean="0"/>
              <a:t> 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ES" sz="2800" dirty="0" smtClean="0"/>
              <a:t>in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ES" sz="2800" dirty="0" smtClean="0"/>
              <a:t>13 </a:t>
            </a:r>
            <a:r>
              <a:rPr lang="es-ES" sz="2800" dirty="0" err="1" smtClean="0"/>
              <a:t>valleys</a:t>
            </a:r>
            <a:endParaRPr lang="es-ES" sz="2800" dirty="0" smtClean="0"/>
          </a:p>
        </p:txBody>
      </p:sp>
      <p:pic>
        <p:nvPicPr>
          <p:cNvPr id="126981" name="Picture 2" descr="http://upload.wikimedia.org/wikipedia/commons/5/56/Chile_map2_with_wine_regions_highlighte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43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2" name="Picture 3" descr="http://bits.wikimedia.org/skins-1.5/common/images/magnify-clip.png">
            <a:hlinkClick r:id="rId3" tooltip="Enlarg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175" y="2605088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s-ES" dirty="0" smtClean="0"/>
              <a:t/>
            </a:r>
            <a:br>
              <a:rPr lang="es-ES" dirty="0" smtClean="0"/>
            </a:br>
            <a:r>
              <a:rPr lang="es-ES" sz="2700" dirty="0" smtClean="0"/>
              <a:t>2017</a:t>
            </a:r>
            <a:br>
              <a:rPr lang="es-ES" sz="2700" dirty="0" smtClean="0"/>
            </a:br>
            <a:r>
              <a:rPr lang="es-ES" sz="2700" dirty="0" smtClean="0"/>
              <a:t> </a:t>
            </a:r>
            <a:r>
              <a:rPr lang="es-ES" sz="2700" dirty="0" err="1" smtClean="0"/>
              <a:t>World</a:t>
            </a:r>
            <a:r>
              <a:rPr lang="es-ES" sz="2700" dirty="0" smtClean="0"/>
              <a:t> </a:t>
            </a:r>
            <a:r>
              <a:rPr lang="es-ES" sz="2700" dirty="0" err="1" smtClean="0"/>
              <a:t>Wine</a:t>
            </a:r>
            <a:r>
              <a:rPr lang="es-ES" sz="2700" dirty="0" smtClean="0"/>
              <a:t> </a:t>
            </a:r>
            <a:r>
              <a:rPr lang="es-ES" sz="2700" dirty="0" err="1" smtClean="0"/>
              <a:t>Production</a:t>
            </a:r>
            <a:r>
              <a:rPr lang="es-ES" sz="2700" dirty="0" smtClean="0"/>
              <a:t/>
            </a:r>
            <a:br>
              <a:rPr lang="es-ES" sz="2700" dirty="0" smtClean="0"/>
            </a:br>
            <a:endParaRPr lang="es-ES" sz="2700" dirty="0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s-ES" sz="2800" dirty="0" smtClean="0"/>
              <a:t>281 </a:t>
            </a:r>
            <a:r>
              <a:rPr lang="es-ES" sz="2800" dirty="0" err="1" smtClean="0"/>
              <a:t>million</a:t>
            </a:r>
            <a:r>
              <a:rPr lang="es-ES" sz="2800" dirty="0" smtClean="0"/>
              <a:t> </a:t>
            </a:r>
            <a:r>
              <a:rPr lang="es-ES" sz="2800" dirty="0" err="1" smtClean="0"/>
              <a:t>hectoliters</a:t>
            </a:r>
            <a:endParaRPr lang="es-ES" sz="2800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es-ES" sz="2800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ES" sz="2800" dirty="0" smtClean="0"/>
              <a:t>2,81e+10 </a:t>
            </a:r>
            <a:r>
              <a:rPr lang="es-ES" sz="2800" dirty="0" err="1" smtClean="0"/>
              <a:t>liters</a:t>
            </a:r>
            <a:endParaRPr lang="es-E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ES" sz="2800" dirty="0" err="1" smtClean="0"/>
              <a:t>By</a:t>
            </a:r>
            <a:r>
              <a:rPr lang="es-ES" sz="2800" dirty="0" smtClean="0"/>
              <a:t> country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>
              <a:buNone/>
              <a:defRPr/>
            </a:pPr>
            <a:r>
              <a:rPr lang="es-ES" sz="2800" dirty="0" smtClean="0"/>
              <a:t>1</a:t>
            </a:r>
            <a:r>
              <a:rPr lang="es-ES" sz="2800" b="1" dirty="0" smtClean="0"/>
              <a:t>.</a:t>
            </a:r>
            <a:r>
              <a:rPr lang="es-ES" sz="2800" dirty="0" smtClean="0"/>
              <a:t>    </a:t>
            </a:r>
            <a:r>
              <a:rPr lang="es-ES" sz="2800" dirty="0" err="1" smtClean="0"/>
              <a:t>Italy</a:t>
            </a:r>
            <a:r>
              <a:rPr lang="es-ES" sz="2800" dirty="0" smtClean="0"/>
              <a:t>           18.75%</a:t>
            </a:r>
          </a:p>
          <a:p>
            <a:pPr>
              <a:buNone/>
              <a:defRPr/>
            </a:pPr>
            <a:r>
              <a:rPr lang="es-ES" sz="2800" b="1" dirty="0" smtClean="0"/>
              <a:t>2.</a:t>
            </a:r>
            <a:r>
              <a:rPr lang="es-ES" sz="2800" dirty="0" smtClean="0"/>
              <a:t>    France       18.33% </a:t>
            </a:r>
          </a:p>
          <a:p>
            <a:pPr>
              <a:buNone/>
              <a:defRPr/>
            </a:pPr>
            <a:r>
              <a:rPr lang="es-ES" sz="2800" b="1" dirty="0" smtClean="0"/>
              <a:t>3.</a:t>
            </a:r>
            <a:r>
              <a:rPr lang="es-ES" sz="2800" dirty="0" smtClean="0"/>
              <a:t>    </a:t>
            </a:r>
            <a:r>
              <a:rPr lang="es-ES" sz="2800" dirty="0" err="1" smtClean="0"/>
              <a:t>Spain</a:t>
            </a:r>
            <a:r>
              <a:rPr lang="es-ES" sz="2800" dirty="0" smtClean="0"/>
              <a:t>         16.67%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7922840" cy="365125"/>
          </a:xfrm>
        </p:spPr>
        <p:txBody>
          <a:bodyPr/>
          <a:lstStyle/>
          <a:p>
            <a:pPr>
              <a:defRPr/>
            </a:pPr>
            <a:r>
              <a:rPr lang="sv-SE" dirty="0" smtClean="0"/>
              <a:t>http:/www.elcaptor.com/2017/03/paises-productores-de-vino-ranking-mundial.html#!prettyPhoto[paises-productores-de-vino-ranking-mundial]/0/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ES" dirty="0" err="1" smtClean="0"/>
              <a:t>By</a:t>
            </a:r>
            <a:r>
              <a:rPr lang="es-ES" dirty="0" smtClean="0"/>
              <a:t> country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buNone/>
              <a:defRPr/>
            </a:pPr>
            <a:r>
              <a:rPr lang="es-ES" sz="2800" b="1" dirty="0" smtClean="0"/>
              <a:t>4. </a:t>
            </a:r>
            <a:r>
              <a:rPr lang="es-ES" sz="2800" dirty="0" smtClean="0"/>
              <a:t>USA                   9,71%</a:t>
            </a:r>
          </a:p>
          <a:p>
            <a:pPr>
              <a:buNone/>
              <a:defRPr/>
            </a:pPr>
            <a:r>
              <a:rPr lang="es-ES" sz="2800" b="1" dirty="0" smtClean="0"/>
              <a:t>5.</a:t>
            </a:r>
            <a:r>
              <a:rPr lang="es-ES" sz="2800" dirty="0" smtClean="0"/>
              <a:t> Argentina        6,25%</a:t>
            </a:r>
          </a:p>
          <a:p>
            <a:pPr>
              <a:buNone/>
              <a:defRPr/>
            </a:pPr>
            <a:r>
              <a:rPr lang="es-ES" sz="2800" b="1" dirty="0" smtClean="0"/>
              <a:t>6.</a:t>
            </a:r>
            <a:r>
              <a:rPr lang="es-ES" sz="2800" dirty="0" smtClean="0"/>
              <a:t> Australia	         5,83%</a:t>
            </a:r>
          </a:p>
          <a:p>
            <a:pPr eaLnBrk="1" hangingPunct="1">
              <a:defRPr/>
            </a:pPr>
            <a:endParaRPr lang="es-ES" sz="2800" dirty="0" smtClean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23528" y="6165304"/>
            <a:ext cx="8496944" cy="448027"/>
          </a:xfrm>
        </p:spPr>
        <p:txBody>
          <a:bodyPr/>
          <a:lstStyle/>
          <a:p>
            <a:pPr>
              <a:defRPr/>
            </a:pPr>
            <a:r>
              <a:rPr lang="sv-SE" dirty="0" smtClean="0"/>
              <a:t>http://www.elcaptor.com/2017/03/paises-productores-de-vino-ranking-mundial.html#!prettyPhoto[paises-productores-de-vino-ranking-mundial]/0/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1399" name="Picture 23" descr="C:\Users\Luchin\Desktop\PUSTINIA\AKORN\5874147295_5583fceb99_z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101378" name="AutoShape 2" descr="https://farm5.staticflickr.com/4071/4352757060_dd01eaf034_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1380" name="AutoShape 4" descr="https://farm5.staticflickr.com/4071/4352757060_dd01eaf034_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1382" name="AutoShape 6" descr="https://farm5.staticflickr.com/4071/4352757060_dd01eaf034_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1384" name="AutoShape 8" descr="https://farm5.staticflickr.com/4071/4352757060_dd01eaf034_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1386" name="AutoShape 10" descr="https://farm5.staticflickr.com/4071/4352757060_dd01eaf034_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1388" name="AutoShape 12" descr="https://farm5.staticflickr.com/4071/4352757060_dd01eaf034_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1390" name="AutoShape 14" descr="https://farm5.staticflickr.com/4071/4352757060_dd01eaf034_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1392" name="AutoShape 16" descr="https://farm5.staticflickr.com/4071/4352757060_dd01eaf034_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1394" name="AutoShape 18" descr="https://farm5.staticflickr.com/4071/4352757060_dd01eaf034_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1396" name="AutoShape 20" descr="https://c1.staticflickr.com/7/6031/5874147295_5583fceb99_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1398" name="AutoShape 22" descr="https://c1.staticflickr.com/7/6031/5874147295_5583fceb99_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ES" dirty="0" err="1" smtClean="0"/>
              <a:t>By</a:t>
            </a:r>
            <a:r>
              <a:rPr lang="es-ES" dirty="0" smtClean="0"/>
              <a:t> country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>
              <a:buNone/>
              <a:defRPr/>
            </a:pPr>
            <a:r>
              <a:rPr lang="es-ES" sz="5400" dirty="0" smtClean="0"/>
              <a:t>   </a:t>
            </a:r>
            <a:r>
              <a:rPr lang="es-ES" sz="2800" b="1" dirty="0" smtClean="0"/>
              <a:t>7.</a:t>
            </a:r>
            <a:r>
              <a:rPr lang="es-ES" sz="2800" dirty="0" smtClean="0"/>
              <a:t> Chile             5,42%</a:t>
            </a:r>
          </a:p>
          <a:p>
            <a:pPr>
              <a:buNone/>
              <a:defRPr/>
            </a:pPr>
            <a:r>
              <a:rPr lang="es-ES" sz="2800" dirty="0" smtClean="0"/>
              <a:t>      </a:t>
            </a:r>
            <a:r>
              <a:rPr lang="es-ES" sz="2800" b="1" dirty="0" smtClean="0"/>
              <a:t>8.</a:t>
            </a:r>
            <a:r>
              <a:rPr lang="es-ES" sz="2800" dirty="0" smtClean="0"/>
              <a:t> Sudáfrica    4,58%</a:t>
            </a:r>
          </a:p>
          <a:p>
            <a:pPr>
              <a:buNone/>
              <a:defRPr/>
            </a:pPr>
            <a:r>
              <a:rPr lang="es-ES" sz="2800" dirty="0" smtClean="0"/>
              <a:t>      </a:t>
            </a:r>
            <a:r>
              <a:rPr lang="es-ES" sz="2800" b="1" dirty="0" smtClean="0"/>
              <a:t>9. </a:t>
            </a:r>
            <a:r>
              <a:rPr lang="es-ES" sz="2800" dirty="0" err="1" smtClean="0"/>
              <a:t>Germany</a:t>
            </a:r>
            <a:r>
              <a:rPr lang="es-ES" sz="2800" dirty="0" smtClean="0"/>
              <a:t>    3,75%	</a:t>
            </a:r>
            <a:br>
              <a:rPr lang="es-ES" sz="2800" dirty="0" smtClean="0"/>
            </a:br>
            <a:r>
              <a:rPr lang="es-ES" sz="2800" b="1" dirty="0" smtClean="0"/>
              <a:t>10. </a:t>
            </a:r>
            <a:r>
              <a:rPr lang="es-ES" sz="2800" dirty="0" smtClean="0"/>
              <a:t>Portugal    2,92%</a:t>
            </a:r>
            <a:endParaRPr lang="es-ES" sz="28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s-ES" dirty="0" smtClean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23528" y="6093296"/>
            <a:ext cx="8568952" cy="520035"/>
          </a:xfrm>
        </p:spPr>
        <p:txBody>
          <a:bodyPr/>
          <a:lstStyle/>
          <a:p>
            <a:pPr>
              <a:defRPr/>
            </a:pPr>
            <a:r>
              <a:rPr lang="sv-SE" dirty="0" smtClean="0"/>
              <a:t>http://www.elcaptor.com/2017/03/paises-productores-de-vino-ranking-mundial.html#!prettyPhoto[paises-productores-de-vino-ranking-mundial]/0/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MX" sz="2800" dirty="0" smtClean="0"/>
              <a:t>NATURAL HAZARDS</a:t>
            </a:r>
            <a:endParaRPr lang="es-ES" sz="2800" dirty="0" smtClean="0"/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s-ES" sz="2800" dirty="0" err="1" smtClean="0"/>
              <a:t>Severe</a:t>
            </a:r>
            <a:r>
              <a:rPr lang="es-ES" sz="2800" dirty="0" smtClean="0"/>
              <a:t> </a:t>
            </a:r>
            <a:r>
              <a:rPr lang="es-ES" sz="2800" dirty="0" err="1" smtClean="0"/>
              <a:t>earthquakes</a:t>
            </a:r>
            <a:r>
              <a:rPr lang="es-ES" sz="2800" dirty="0" smtClean="0"/>
              <a:t> </a:t>
            </a:r>
          </a:p>
          <a:p>
            <a:pPr eaLnBrk="1" hangingPunct="1">
              <a:defRPr/>
            </a:pPr>
            <a:endParaRPr lang="es-ES" sz="2800" dirty="0" smtClean="0"/>
          </a:p>
          <a:p>
            <a:pPr>
              <a:tabLst>
                <a:tab pos="2222500" algn="l"/>
              </a:tabLst>
              <a:defRPr/>
            </a:pPr>
            <a:r>
              <a:rPr lang="es-ES" sz="2800" dirty="0" smtClean="0"/>
              <a:t>123 Active </a:t>
            </a:r>
            <a:r>
              <a:rPr lang="es-ES" sz="2800" dirty="0" err="1" smtClean="0"/>
              <a:t>Volcanoes</a:t>
            </a:r>
            <a:endParaRPr lang="es-ES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s-ES" sz="2800" dirty="0" smtClean="0"/>
          </a:p>
          <a:p>
            <a:pPr eaLnBrk="1" hangingPunct="1">
              <a:defRPr/>
            </a:pPr>
            <a:r>
              <a:rPr lang="es-ES" sz="2800" dirty="0" smtClean="0"/>
              <a:t>Tsunamis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s-MX" dirty="0" smtClean="0"/>
              <a:t>LABOUR FORCE</a:t>
            </a:r>
            <a:endParaRPr lang="es-ES" dirty="0" smtClean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/>
        <p:txBody>
          <a:bodyPr anchor="ctr"/>
          <a:lstStyle/>
          <a:p>
            <a:pPr algn="ctr">
              <a:defRPr/>
            </a:pPr>
            <a:r>
              <a:rPr lang="es-CL" sz="7200" dirty="0" smtClean="0"/>
              <a:t>8,360,900 </a:t>
            </a:r>
            <a:r>
              <a:rPr lang="es-ES" sz="7200" dirty="0" smtClean="0"/>
              <a:t> </a:t>
            </a:r>
            <a:r>
              <a:rPr lang="es-ES" sz="2400" dirty="0" smtClean="0"/>
              <a:t>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8210872" cy="365125"/>
          </a:xfrm>
        </p:spPr>
        <p:txBody>
          <a:bodyPr/>
          <a:lstStyle/>
          <a:p>
            <a:pPr algn="ctr">
              <a:defRPr/>
            </a:pPr>
            <a:r>
              <a:rPr lang="sv-SE" dirty="0" smtClean="0"/>
              <a:t>www.ine.cl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s-MX" sz="2800" dirty="0" smtClean="0"/>
              <a:t>LABOUR FORCE BY OCCUPATION</a:t>
            </a:r>
            <a:endParaRPr lang="es-ES" sz="2800" dirty="0" smtClean="0"/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es-ES" sz="4400" b="1" i="1" dirty="0" smtClean="0"/>
          </a:p>
          <a:p>
            <a:pPr marL="180000" indent="0"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s-ES" sz="2800" b="1" i="1" dirty="0" err="1" smtClean="0"/>
              <a:t>Agriculture</a:t>
            </a:r>
            <a:r>
              <a:rPr lang="es-ES" sz="2800" b="1" i="1" dirty="0" smtClean="0"/>
              <a:t>:</a:t>
            </a:r>
            <a:r>
              <a:rPr lang="es-ES" sz="2800" b="1" dirty="0" smtClean="0"/>
              <a:t> 13.2%</a:t>
            </a:r>
            <a:br>
              <a:rPr lang="es-ES" sz="2800" b="1" dirty="0" smtClean="0"/>
            </a:br>
            <a:endParaRPr lang="es-ES" sz="2800" b="1" dirty="0" smtClean="0"/>
          </a:p>
          <a:p>
            <a:pPr marL="180000" indent="0"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s-ES" sz="2800" b="1" i="1" dirty="0" err="1" smtClean="0"/>
              <a:t>Industry</a:t>
            </a:r>
            <a:r>
              <a:rPr lang="es-ES" sz="2800" b="1" i="1" dirty="0" smtClean="0"/>
              <a:t>:</a:t>
            </a:r>
            <a:r>
              <a:rPr lang="es-ES" sz="2800" b="1" dirty="0" smtClean="0"/>
              <a:t> 23%</a:t>
            </a:r>
          </a:p>
          <a:p>
            <a:pPr marL="180000" indent="0"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s-ES" sz="2800" b="1" dirty="0" smtClean="0"/>
              <a:t/>
            </a:r>
            <a:br>
              <a:rPr lang="es-ES" sz="2800" b="1" dirty="0" smtClean="0"/>
            </a:br>
            <a:r>
              <a:rPr lang="es-ES" sz="2800" b="1" i="1" dirty="0" err="1" smtClean="0"/>
              <a:t>Services</a:t>
            </a:r>
            <a:r>
              <a:rPr lang="es-ES" sz="2800" b="1" i="1" dirty="0" smtClean="0"/>
              <a:t>:</a:t>
            </a:r>
            <a:r>
              <a:rPr lang="es-ES" sz="2800" b="1" dirty="0" smtClean="0"/>
              <a:t> 63.8%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MX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s-ES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s-E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>
            <a:grpSpLocks noChangeAspect="1"/>
          </p:cNvGrpSpPr>
          <p:nvPr/>
        </p:nvGrpSpPr>
        <p:grpSpPr bwMode="auto">
          <a:xfrm>
            <a:off x="712788" y="673100"/>
            <a:ext cx="6257925" cy="4800600"/>
            <a:chOff x="449" y="424"/>
            <a:chExt cx="3942" cy="3024"/>
          </a:xfrm>
        </p:grpSpPr>
        <p:sp>
          <p:nvSpPr>
            <p:cNvPr id="18482" name="AutoShape 52"/>
            <p:cNvSpPr>
              <a:spLocks noChangeAspect="1" noChangeArrowheads="1" noTextEdit="1"/>
            </p:cNvSpPr>
            <p:nvPr/>
          </p:nvSpPr>
          <p:spPr bwMode="auto">
            <a:xfrm>
              <a:off x="449" y="424"/>
              <a:ext cx="3942" cy="3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s-C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483" name="Freeform 54"/>
            <p:cNvSpPr>
              <a:spLocks/>
            </p:cNvSpPr>
            <p:nvPr/>
          </p:nvSpPr>
          <p:spPr bwMode="auto">
            <a:xfrm>
              <a:off x="1517" y="1630"/>
              <a:ext cx="834" cy="696"/>
            </a:xfrm>
            <a:custGeom>
              <a:avLst/>
              <a:gdLst>
                <a:gd name="T0" fmla="*/ 834 w 834"/>
                <a:gd name="T1" fmla="*/ 300 h 696"/>
                <a:gd name="T2" fmla="*/ 0 w 834"/>
                <a:gd name="T3" fmla="*/ 0 h 696"/>
                <a:gd name="T4" fmla="*/ 0 w 834"/>
                <a:gd name="T5" fmla="*/ 396 h 696"/>
                <a:gd name="T6" fmla="*/ 834 w 834"/>
                <a:gd name="T7" fmla="*/ 696 h 696"/>
                <a:gd name="T8" fmla="*/ 834 w 834"/>
                <a:gd name="T9" fmla="*/ 300 h 6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4"/>
                <a:gd name="T16" fmla="*/ 0 h 696"/>
                <a:gd name="T17" fmla="*/ 834 w 834"/>
                <a:gd name="T18" fmla="*/ 696 h 6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4" h="696">
                  <a:moveTo>
                    <a:pt x="834" y="300"/>
                  </a:moveTo>
                  <a:lnTo>
                    <a:pt x="0" y="0"/>
                  </a:lnTo>
                  <a:lnTo>
                    <a:pt x="0" y="396"/>
                  </a:lnTo>
                  <a:lnTo>
                    <a:pt x="834" y="696"/>
                  </a:lnTo>
                  <a:lnTo>
                    <a:pt x="834" y="300"/>
                  </a:lnTo>
                  <a:close/>
                </a:path>
              </a:pathLst>
            </a:custGeom>
            <a:solidFill>
              <a:srgbClr val="404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s-C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484" name="Freeform 55"/>
            <p:cNvSpPr>
              <a:spLocks/>
            </p:cNvSpPr>
            <p:nvPr/>
          </p:nvSpPr>
          <p:spPr bwMode="auto">
            <a:xfrm>
              <a:off x="1517" y="1564"/>
              <a:ext cx="834" cy="366"/>
            </a:xfrm>
            <a:custGeom>
              <a:avLst/>
              <a:gdLst>
                <a:gd name="T0" fmla="*/ 0 w 834"/>
                <a:gd name="T1" fmla="*/ 66 h 366"/>
                <a:gd name="T2" fmla="*/ 24 w 834"/>
                <a:gd name="T3" fmla="*/ 66 h 366"/>
                <a:gd name="T4" fmla="*/ 42 w 834"/>
                <a:gd name="T5" fmla="*/ 60 h 366"/>
                <a:gd name="T6" fmla="*/ 60 w 834"/>
                <a:gd name="T7" fmla="*/ 60 h 366"/>
                <a:gd name="T8" fmla="*/ 84 w 834"/>
                <a:gd name="T9" fmla="*/ 54 h 366"/>
                <a:gd name="T10" fmla="*/ 102 w 834"/>
                <a:gd name="T11" fmla="*/ 54 h 366"/>
                <a:gd name="T12" fmla="*/ 126 w 834"/>
                <a:gd name="T13" fmla="*/ 48 h 366"/>
                <a:gd name="T14" fmla="*/ 150 w 834"/>
                <a:gd name="T15" fmla="*/ 42 h 366"/>
                <a:gd name="T16" fmla="*/ 168 w 834"/>
                <a:gd name="T17" fmla="*/ 42 h 366"/>
                <a:gd name="T18" fmla="*/ 192 w 834"/>
                <a:gd name="T19" fmla="*/ 36 h 366"/>
                <a:gd name="T20" fmla="*/ 216 w 834"/>
                <a:gd name="T21" fmla="*/ 36 h 366"/>
                <a:gd name="T22" fmla="*/ 234 w 834"/>
                <a:gd name="T23" fmla="*/ 36 h 366"/>
                <a:gd name="T24" fmla="*/ 258 w 834"/>
                <a:gd name="T25" fmla="*/ 30 h 366"/>
                <a:gd name="T26" fmla="*/ 282 w 834"/>
                <a:gd name="T27" fmla="*/ 30 h 366"/>
                <a:gd name="T28" fmla="*/ 306 w 834"/>
                <a:gd name="T29" fmla="*/ 24 h 366"/>
                <a:gd name="T30" fmla="*/ 324 w 834"/>
                <a:gd name="T31" fmla="*/ 24 h 366"/>
                <a:gd name="T32" fmla="*/ 348 w 834"/>
                <a:gd name="T33" fmla="*/ 18 h 366"/>
                <a:gd name="T34" fmla="*/ 372 w 834"/>
                <a:gd name="T35" fmla="*/ 18 h 366"/>
                <a:gd name="T36" fmla="*/ 396 w 834"/>
                <a:gd name="T37" fmla="*/ 18 h 366"/>
                <a:gd name="T38" fmla="*/ 420 w 834"/>
                <a:gd name="T39" fmla="*/ 12 h 366"/>
                <a:gd name="T40" fmla="*/ 444 w 834"/>
                <a:gd name="T41" fmla="*/ 12 h 366"/>
                <a:gd name="T42" fmla="*/ 468 w 834"/>
                <a:gd name="T43" fmla="*/ 12 h 366"/>
                <a:gd name="T44" fmla="*/ 492 w 834"/>
                <a:gd name="T45" fmla="*/ 12 h 366"/>
                <a:gd name="T46" fmla="*/ 516 w 834"/>
                <a:gd name="T47" fmla="*/ 6 h 366"/>
                <a:gd name="T48" fmla="*/ 540 w 834"/>
                <a:gd name="T49" fmla="*/ 6 h 366"/>
                <a:gd name="T50" fmla="*/ 564 w 834"/>
                <a:gd name="T51" fmla="*/ 6 h 366"/>
                <a:gd name="T52" fmla="*/ 588 w 834"/>
                <a:gd name="T53" fmla="*/ 6 h 366"/>
                <a:gd name="T54" fmla="*/ 612 w 834"/>
                <a:gd name="T55" fmla="*/ 6 h 366"/>
                <a:gd name="T56" fmla="*/ 636 w 834"/>
                <a:gd name="T57" fmla="*/ 0 h 366"/>
                <a:gd name="T58" fmla="*/ 660 w 834"/>
                <a:gd name="T59" fmla="*/ 0 h 366"/>
                <a:gd name="T60" fmla="*/ 690 w 834"/>
                <a:gd name="T61" fmla="*/ 0 h 366"/>
                <a:gd name="T62" fmla="*/ 714 w 834"/>
                <a:gd name="T63" fmla="*/ 0 h 366"/>
                <a:gd name="T64" fmla="*/ 738 w 834"/>
                <a:gd name="T65" fmla="*/ 0 h 366"/>
                <a:gd name="T66" fmla="*/ 762 w 834"/>
                <a:gd name="T67" fmla="*/ 0 h 366"/>
                <a:gd name="T68" fmla="*/ 786 w 834"/>
                <a:gd name="T69" fmla="*/ 0 h 366"/>
                <a:gd name="T70" fmla="*/ 810 w 834"/>
                <a:gd name="T71" fmla="*/ 0 h 366"/>
                <a:gd name="T72" fmla="*/ 834 w 834"/>
                <a:gd name="T73" fmla="*/ 0 h 366"/>
                <a:gd name="T74" fmla="*/ 834 w 834"/>
                <a:gd name="T75" fmla="*/ 366 h 366"/>
                <a:gd name="T76" fmla="*/ 0 w 834"/>
                <a:gd name="T77" fmla="*/ 66 h 36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34"/>
                <a:gd name="T118" fmla="*/ 0 h 366"/>
                <a:gd name="T119" fmla="*/ 834 w 834"/>
                <a:gd name="T120" fmla="*/ 366 h 36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34" h="366">
                  <a:moveTo>
                    <a:pt x="0" y="66"/>
                  </a:moveTo>
                  <a:lnTo>
                    <a:pt x="24" y="66"/>
                  </a:lnTo>
                  <a:lnTo>
                    <a:pt x="42" y="60"/>
                  </a:lnTo>
                  <a:lnTo>
                    <a:pt x="60" y="60"/>
                  </a:lnTo>
                  <a:lnTo>
                    <a:pt x="84" y="54"/>
                  </a:lnTo>
                  <a:lnTo>
                    <a:pt x="102" y="54"/>
                  </a:lnTo>
                  <a:lnTo>
                    <a:pt x="126" y="48"/>
                  </a:lnTo>
                  <a:lnTo>
                    <a:pt x="150" y="42"/>
                  </a:lnTo>
                  <a:lnTo>
                    <a:pt x="168" y="42"/>
                  </a:lnTo>
                  <a:lnTo>
                    <a:pt x="192" y="36"/>
                  </a:lnTo>
                  <a:lnTo>
                    <a:pt x="216" y="36"/>
                  </a:lnTo>
                  <a:lnTo>
                    <a:pt x="234" y="36"/>
                  </a:lnTo>
                  <a:lnTo>
                    <a:pt x="258" y="30"/>
                  </a:lnTo>
                  <a:lnTo>
                    <a:pt x="282" y="30"/>
                  </a:lnTo>
                  <a:lnTo>
                    <a:pt x="306" y="24"/>
                  </a:lnTo>
                  <a:lnTo>
                    <a:pt x="324" y="24"/>
                  </a:lnTo>
                  <a:lnTo>
                    <a:pt x="348" y="18"/>
                  </a:lnTo>
                  <a:lnTo>
                    <a:pt x="372" y="18"/>
                  </a:lnTo>
                  <a:lnTo>
                    <a:pt x="396" y="18"/>
                  </a:lnTo>
                  <a:lnTo>
                    <a:pt x="420" y="12"/>
                  </a:lnTo>
                  <a:lnTo>
                    <a:pt x="444" y="12"/>
                  </a:lnTo>
                  <a:lnTo>
                    <a:pt x="468" y="12"/>
                  </a:lnTo>
                  <a:lnTo>
                    <a:pt x="492" y="12"/>
                  </a:lnTo>
                  <a:lnTo>
                    <a:pt x="516" y="6"/>
                  </a:lnTo>
                  <a:lnTo>
                    <a:pt x="540" y="6"/>
                  </a:lnTo>
                  <a:lnTo>
                    <a:pt x="564" y="6"/>
                  </a:lnTo>
                  <a:lnTo>
                    <a:pt x="588" y="6"/>
                  </a:lnTo>
                  <a:lnTo>
                    <a:pt x="612" y="6"/>
                  </a:lnTo>
                  <a:lnTo>
                    <a:pt x="636" y="0"/>
                  </a:lnTo>
                  <a:lnTo>
                    <a:pt x="660" y="0"/>
                  </a:lnTo>
                  <a:lnTo>
                    <a:pt x="690" y="0"/>
                  </a:lnTo>
                  <a:lnTo>
                    <a:pt x="714" y="0"/>
                  </a:lnTo>
                  <a:lnTo>
                    <a:pt x="738" y="0"/>
                  </a:lnTo>
                  <a:lnTo>
                    <a:pt x="762" y="0"/>
                  </a:lnTo>
                  <a:lnTo>
                    <a:pt x="786" y="0"/>
                  </a:lnTo>
                  <a:lnTo>
                    <a:pt x="810" y="0"/>
                  </a:lnTo>
                  <a:lnTo>
                    <a:pt x="834" y="0"/>
                  </a:lnTo>
                  <a:lnTo>
                    <a:pt x="834" y="3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808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s-C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485" name="Freeform 56"/>
            <p:cNvSpPr>
              <a:spLocks/>
            </p:cNvSpPr>
            <p:nvPr/>
          </p:nvSpPr>
          <p:spPr bwMode="auto">
            <a:xfrm>
              <a:off x="1019" y="1804"/>
              <a:ext cx="1332" cy="522"/>
            </a:xfrm>
            <a:custGeom>
              <a:avLst/>
              <a:gdLst>
                <a:gd name="T0" fmla="*/ 1332 w 1332"/>
                <a:gd name="T1" fmla="*/ 126 h 522"/>
                <a:gd name="T2" fmla="*/ 0 w 1332"/>
                <a:gd name="T3" fmla="*/ 0 h 522"/>
                <a:gd name="T4" fmla="*/ 0 w 1332"/>
                <a:gd name="T5" fmla="*/ 396 h 522"/>
                <a:gd name="T6" fmla="*/ 1332 w 1332"/>
                <a:gd name="T7" fmla="*/ 522 h 522"/>
                <a:gd name="T8" fmla="*/ 1332 w 1332"/>
                <a:gd name="T9" fmla="*/ 126 h 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2"/>
                <a:gd name="T16" fmla="*/ 0 h 522"/>
                <a:gd name="T17" fmla="*/ 1332 w 1332"/>
                <a:gd name="T18" fmla="*/ 522 h 5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2" h="522">
                  <a:moveTo>
                    <a:pt x="1332" y="126"/>
                  </a:moveTo>
                  <a:lnTo>
                    <a:pt x="0" y="0"/>
                  </a:lnTo>
                  <a:lnTo>
                    <a:pt x="0" y="396"/>
                  </a:lnTo>
                  <a:lnTo>
                    <a:pt x="1332" y="522"/>
                  </a:lnTo>
                  <a:lnTo>
                    <a:pt x="1332" y="126"/>
                  </a:lnTo>
                  <a:close/>
                </a:path>
              </a:pathLst>
            </a:custGeom>
            <a:solidFill>
              <a:srgbClr val="80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s-C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486" name="Freeform 57"/>
            <p:cNvSpPr>
              <a:spLocks/>
            </p:cNvSpPr>
            <p:nvPr/>
          </p:nvSpPr>
          <p:spPr bwMode="auto">
            <a:xfrm>
              <a:off x="1019" y="1804"/>
              <a:ext cx="1332" cy="522"/>
            </a:xfrm>
            <a:custGeom>
              <a:avLst/>
              <a:gdLst>
                <a:gd name="T0" fmla="*/ 1332 w 1332"/>
                <a:gd name="T1" fmla="*/ 126 h 522"/>
                <a:gd name="T2" fmla="*/ 0 w 1332"/>
                <a:gd name="T3" fmla="*/ 0 h 522"/>
                <a:gd name="T4" fmla="*/ 0 w 1332"/>
                <a:gd name="T5" fmla="*/ 396 h 522"/>
                <a:gd name="T6" fmla="*/ 1332 w 1332"/>
                <a:gd name="T7" fmla="*/ 522 h 522"/>
                <a:gd name="T8" fmla="*/ 1332 w 1332"/>
                <a:gd name="T9" fmla="*/ 126 h 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2"/>
                <a:gd name="T16" fmla="*/ 0 h 522"/>
                <a:gd name="T17" fmla="*/ 1332 w 1332"/>
                <a:gd name="T18" fmla="*/ 522 h 5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2" h="522">
                  <a:moveTo>
                    <a:pt x="1332" y="126"/>
                  </a:moveTo>
                  <a:lnTo>
                    <a:pt x="0" y="0"/>
                  </a:lnTo>
                  <a:lnTo>
                    <a:pt x="0" y="396"/>
                  </a:lnTo>
                  <a:lnTo>
                    <a:pt x="1332" y="522"/>
                  </a:lnTo>
                  <a:lnTo>
                    <a:pt x="1332" y="126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s-C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487" name="Freeform 58"/>
            <p:cNvSpPr>
              <a:spLocks/>
            </p:cNvSpPr>
            <p:nvPr/>
          </p:nvSpPr>
          <p:spPr bwMode="auto">
            <a:xfrm>
              <a:off x="1019" y="1630"/>
              <a:ext cx="1332" cy="300"/>
            </a:xfrm>
            <a:custGeom>
              <a:avLst/>
              <a:gdLst>
                <a:gd name="T0" fmla="*/ 0 w 1332"/>
                <a:gd name="T1" fmla="*/ 174 h 300"/>
                <a:gd name="T2" fmla="*/ 6 w 1332"/>
                <a:gd name="T3" fmla="*/ 168 h 300"/>
                <a:gd name="T4" fmla="*/ 18 w 1332"/>
                <a:gd name="T5" fmla="*/ 162 h 300"/>
                <a:gd name="T6" fmla="*/ 30 w 1332"/>
                <a:gd name="T7" fmla="*/ 156 h 300"/>
                <a:gd name="T8" fmla="*/ 36 w 1332"/>
                <a:gd name="T9" fmla="*/ 150 h 300"/>
                <a:gd name="T10" fmla="*/ 48 w 1332"/>
                <a:gd name="T11" fmla="*/ 144 h 300"/>
                <a:gd name="T12" fmla="*/ 60 w 1332"/>
                <a:gd name="T13" fmla="*/ 138 h 300"/>
                <a:gd name="T14" fmla="*/ 72 w 1332"/>
                <a:gd name="T15" fmla="*/ 132 h 300"/>
                <a:gd name="T16" fmla="*/ 78 w 1332"/>
                <a:gd name="T17" fmla="*/ 126 h 300"/>
                <a:gd name="T18" fmla="*/ 90 w 1332"/>
                <a:gd name="T19" fmla="*/ 120 h 300"/>
                <a:gd name="T20" fmla="*/ 90 w 1332"/>
                <a:gd name="T21" fmla="*/ 120 h 300"/>
                <a:gd name="T22" fmla="*/ 102 w 1332"/>
                <a:gd name="T23" fmla="*/ 114 h 300"/>
                <a:gd name="T24" fmla="*/ 120 w 1332"/>
                <a:gd name="T25" fmla="*/ 114 h 300"/>
                <a:gd name="T26" fmla="*/ 132 w 1332"/>
                <a:gd name="T27" fmla="*/ 108 h 300"/>
                <a:gd name="T28" fmla="*/ 144 w 1332"/>
                <a:gd name="T29" fmla="*/ 102 h 300"/>
                <a:gd name="T30" fmla="*/ 156 w 1332"/>
                <a:gd name="T31" fmla="*/ 96 h 300"/>
                <a:gd name="T32" fmla="*/ 174 w 1332"/>
                <a:gd name="T33" fmla="*/ 90 h 300"/>
                <a:gd name="T34" fmla="*/ 186 w 1332"/>
                <a:gd name="T35" fmla="*/ 84 h 300"/>
                <a:gd name="T36" fmla="*/ 198 w 1332"/>
                <a:gd name="T37" fmla="*/ 78 h 300"/>
                <a:gd name="T38" fmla="*/ 216 w 1332"/>
                <a:gd name="T39" fmla="*/ 72 h 300"/>
                <a:gd name="T40" fmla="*/ 228 w 1332"/>
                <a:gd name="T41" fmla="*/ 72 h 300"/>
                <a:gd name="T42" fmla="*/ 246 w 1332"/>
                <a:gd name="T43" fmla="*/ 66 h 300"/>
                <a:gd name="T44" fmla="*/ 264 w 1332"/>
                <a:gd name="T45" fmla="*/ 60 h 300"/>
                <a:gd name="T46" fmla="*/ 276 w 1332"/>
                <a:gd name="T47" fmla="*/ 54 h 300"/>
                <a:gd name="T48" fmla="*/ 294 w 1332"/>
                <a:gd name="T49" fmla="*/ 48 h 300"/>
                <a:gd name="T50" fmla="*/ 312 w 1332"/>
                <a:gd name="T51" fmla="*/ 48 h 300"/>
                <a:gd name="T52" fmla="*/ 330 w 1332"/>
                <a:gd name="T53" fmla="*/ 42 h 300"/>
                <a:gd name="T54" fmla="*/ 348 w 1332"/>
                <a:gd name="T55" fmla="*/ 36 h 300"/>
                <a:gd name="T56" fmla="*/ 348 w 1332"/>
                <a:gd name="T57" fmla="*/ 36 h 300"/>
                <a:gd name="T58" fmla="*/ 366 w 1332"/>
                <a:gd name="T59" fmla="*/ 30 h 300"/>
                <a:gd name="T60" fmla="*/ 384 w 1332"/>
                <a:gd name="T61" fmla="*/ 30 h 300"/>
                <a:gd name="T62" fmla="*/ 402 w 1332"/>
                <a:gd name="T63" fmla="*/ 24 h 300"/>
                <a:gd name="T64" fmla="*/ 420 w 1332"/>
                <a:gd name="T65" fmla="*/ 18 h 300"/>
                <a:gd name="T66" fmla="*/ 438 w 1332"/>
                <a:gd name="T67" fmla="*/ 12 h 300"/>
                <a:gd name="T68" fmla="*/ 462 w 1332"/>
                <a:gd name="T69" fmla="*/ 12 h 300"/>
                <a:gd name="T70" fmla="*/ 480 w 1332"/>
                <a:gd name="T71" fmla="*/ 6 h 300"/>
                <a:gd name="T72" fmla="*/ 498 w 1332"/>
                <a:gd name="T73" fmla="*/ 0 h 300"/>
                <a:gd name="T74" fmla="*/ 1332 w 1332"/>
                <a:gd name="T75" fmla="*/ 300 h 300"/>
                <a:gd name="T76" fmla="*/ 0 w 1332"/>
                <a:gd name="T77" fmla="*/ 174 h 30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32"/>
                <a:gd name="T118" fmla="*/ 0 h 300"/>
                <a:gd name="T119" fmla="*/ 1332 w 1332"/>
                <a:gd name="T120" fmla="*/ 300 h 30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32" h="300">
                  <a:moveTo>
                    <a:pt x="0" y="174"/>
                  </a:moveTo>
                  <a:lnTo>
                    <a:pt x="6" y="168"/>
                  </a:lnTo>
                  <a:lnTo>
                    <a:pt x="18" y="162"/>
                  </a:lnTo>
                  <a:lnTo>
                    <a:pt x="30" y="156"/>
                  </a:lnTo>
                  <a:lnTo>
                    <a:pt x="36" y="150"/>
                  </a:lnTo>
                  <a:lnTo>
                    <a:pt x="48" y="144"/>
                  </a:lnTo>
                  <a:lnTo>
                    <a:pt x="60" y="138"/>
                  </a:lnTo>
                  <a:lnTo>
                    <a:pt x="72" y="132"/>
                  </a:lnTo>
                  <a:lnTo>
                    <a:pt x="78" y="126"/>
                  </a:lnTo>
                  <a:lnTo>
                    <a:pt x="90" y="120"/>
                  </a:lnTo>
                  <a:lnTo>
                    <a:pt x="102" y="114"/>
                  </a:lnTo>
                  <a:lnTo>
                    <a:pt x="120" y="114"/>
                  </a:lnTo>
                  <a:lnTo>
                    <a:pt x="132" y="108"/>
                  </a:lnTo>
                  <a:lnTo>
                    <a:pt x="144" y="102"/>
                  </a:lnTo>
                  <a:lnTo>
                    <a:pt x="156" y="96"/>
                  </a:lnTo>
                  <a:lnTo>
                    <a:pt x="174" y="90"/>
                  </a:lnTo>
                  <a:lnTo>
                    <a:pt x="186" y="84"/>
                  </a:lnTo>
                  <a:lnTo>
                    <a:pt x="198" y="78"/>
                  </a:lnTo>
                  <a:lnTo>
                    <a:pt x="216" y="72"/>
                  </a:lnTo>
                  <a:lnTo>
                    <a:pt x="228" y="72"/>
                  </a:lnTo>
                  <a:lnTo>
                    <a:pt x="246" y="66"/>
                  </a:lnTo>
                  <a:lnTo>
                    <a:pt x="264" y="60"/>
                  </a:lnTo>
                  <a:lnTo>
                    <a:pt x="276" y="54"/>
                  </a:lnTo>
                  <a:lnTo>
                    <a:pt x="294" y="48"/>
                  </a:lnTo>
                  <a:lnTo>
                    <a:pt x="312" y="48"/>
                  </a:lnTo>
                  <a:lnTo>
                    <a:pt x="330" y="42"/>
                  </a:lnTo>
                  <a:lnTo>
                    <a:pt x="348" y="36"/>
                  </a:lnTo>
                  <a:lnTo>
                    <a:pt x="366" y="30"/>
                  </a:lnTo>
                  <a:lnTo>
                    <a:pt x="384" y="30"/>
                  </a:lnTo>
                  <a:lnTo>
                    <a:pt x="402" y="24"/>
                  </a:lnTo>
                  <a:lnTo>
                    <a:pt x="420" y="18"/>
                  </a:lnTo>
                  <a:lnTo>
                    <a:pt x="438" y="12"/>
                  </a:lnTo>
                  <a:lnTo>
                    <a:pt x="462" y="12"/>
                  </a:lnTo>
                  <a:lnTo>
                    <a:pt x="480" y="6"/>
                  </a:lnTo>
                  <a:lnTo>
                    <a:pt x="498" y="0"/>
                  </a:lnTo>
                  <a:lnTo>
                    <a:pt x="1332" y="30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s-C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488" name="Freeform 59"/>
            <p:cNvSpPr>
              <a:spLocks/>
            </p:cNvSpPr>
            <p:nvPr/>
          </p:nvSpPr>
          <p:spPr bwMode="auto">
            <a:xfrm>
              <a:off x="1019" y="1630"/>
              <a:ext cx="1332" cy="300"/>
            </a:xfrm>
            <a:custGeom>
              <a:avLst/>
              <a:gdLst>
                <a:gd name="T0" fmla="*/ 0 w 1332"/>
                <a:gd name="T1" fmla="*/ 174 h 300"/>
                <a:gd name="T2" fmla="*/ 6 w 1332"/>
                <a:gd name="T3" fmla="*/ 168 h 300"/>
                <a:gd name="T4" fmla="*/ 18 w 1332"/>
                <a:gd name="T5" fmla="*/ 162 h 300"/>
                <a:gd name="T6" fmla="*/ 30 w 1332"/>
                <a:gd name="T7" fmla="*/ 156 h 300"/>
                <a:gd name="T8" fmla="*/ 36 w 1332"/>
                <a:gd name="T9" fmla="*/ 150 h 300"/>
                <a:gd name="T10" fmla="*/ 48 w 1332"/>
                <a:gd name="T11" fmla="*/ 144 h 300"/>
                <a:gd name="T12" fmla="*/ 60 w 1332"/>
                <a:gd name="T13" fmla="*/ 138 h 300"/>
                <a:gd name="T14" fmla="*/ 72 w 1332"/>
                <a:gd name="T15" fmla="*/ 132 h 300"/>
                <a:gd name="T16" fmla="*/ 78 w 1332"/>
                <a:gd name="T17" fmla="*/ 126 h 300"/>
                <a:gd name="T18" fmla="*/ 90 w 1332"/>
                <a:gd name="T19" fmla="*/ 120 h 300"/>
                <a:gd name="T20" fmla="*/ 90 w 1332"/>
                <a:gd name="T21" fmla="*/ 120 h 300"/>
                <a:gd name="T22" fmla="*/ 102 w 1332"/>
                <a:gd name="T23" fmla="*/ 114 h 300"/>
                <a:gd name="T24" fmla="*/ 120 w 1332"/>
                <a:gd name="T25" fmla="*/ 114 h 300"/>
                <a:gd name="T26" fmla="*/ 132 w 1332"/>
                <a:gd name="T27" fmla="*/ 108 h 300"/>
                <a:gd name="T28" fmla="*/ 144 w 1332"/>
                <a:gd name="T29" fmla="*/ 102 h 300"/>
                <a:gd name="T30" fmla="*/ 156 w 1332"/>
                <a:gd name="T31" fmla="*/ 96 h 300"/>
                <a:gd name="T32" fmla="*/ 174 w 1332"/>
                <a:gd name="T33" fmla="*/ 90 h 300"/>
                <a:gd name="T34" fmla="*/ 186 w 1332"/>
                <a:gd name="T35" fmla="*/ 84 h 300"/>
                <a:gd name="T36" fmla="*/ 198 w 1332"/>
                <a:gd name="T37" fmla="*/ 78 h 300"/>
                <a:gd name="T38" fmla="*/ 216 w 1332"/>
                <a:gd name="T39" fmla="*/ 72 h 300"/>
                <a:gd name="T40" fmla="*/ 228 w 1332"/>
                <a:gd name="T41" fmla="*/ 72 h 300"/>
                <a:gd name="T42" fmla="*/ 246 w 1332"/>
                <a:gd name="T43" fmla="*/ 66 h 300"/>
                <a:gd name="T44" fmla="*/ 264 w 1332"/>
                <a:gd name="T45" fmla="*/ 60 h 300"/>
                <a:gd name="T46" fmla="*/ 276 w 1332"/>
                <a:gd name="T47" fmla="*/ 54 h 300"/>
                <a:gd name="T48" fmla="*/ 294 w 1332"/>
                <a:gd name="T49" fmla="*/ 48 h 300"/>
                <a:gd name="T50" fmla="*/ 312 w 1332"/>
                <a:gd name="T51" fmla="*/ 48 h 300"/>
                <a:gd name="T52" fmla="*/ 330 w 1332"/>
                <a:gd name="T53" fmla="*/ 42 h 300"/>
                <a:gd name="T54" fmla="*/ 348 w 1332"/>
                <a:gd name="T55" fmla="*/ 36 h 300"/>
                <a:gd name="T56" fmla="*/ 348 w 1332"/>
                <a:gd name="T57" fmla="*/ 36 h 300"/>
                <a:gd name="T58" fmla="*/ 366 w 1332"/>
                <a:gd name="T59" fmla="*/ 30 h 300"/>
                <a:gd name="T60" fmla="*/ 384 w 1332"/>
                <a:gd name="T61" fmla="*/ 30 h 300"/>
                <a:gd name="T62" fmla="*/ 402 w 1332"/>
                <a:gd name="T63" fmla="*/ 24 h 300"/>
                <a:gd name="T64" fmla="*/ 420 w 1332"/>
                <a:gd name="T65" fmla="*/ 18 h 300"/>
                <a:gd name="T66" fmla="*/ 438 w 1332"/>
                <a:gd name="T67" fmla="*/ 12 h 300"/>
                <a:gd name="T68" fmla="*/ 462 w 1332"/>
                <a:gd name="T69" fmla="*/ 12 h 300"/>
                <a:gd name="T70" fmla="*/ 480 w 1332"/>
                <a:gd name="T71" fmla="*/ 6 h 300"/>
                <a:gd name="T72" fmla="*/ 498 w 1332"/>
                <a:gd name="T73" fmla="*/ 0 h 300"/>
                <a:gd name="T74" fmla="*/ 1332 w 1332"/>
                <a:gd name="T75" fmla="*/ 300 h 300"/>
                <a:gd name="T76" fmla="*/ 0 w 1332"/>
                <a:gd name="T77" fmla="*/ 174 h 30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32"/>
                <a:gd name="T118" fmla="*/ 0 h 300"/>
                <a:gd name="T119" fmla="*/ 1332 w 1332"/>
                <a:gd name="T120" fmla="*/ 300 h 30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32" h="300">
                  <a:moveTo>
                    <a:pt x="0" y="174"/>
                  </a:moveTo>
                  <a:lnTo>
                    <a:pt x="6" y="168"/>
                  </a:lnTo>
                  <a:lnTo>
                    <a:pt x="18" y="162"/>
                  </a:lnTo>
                  <a:lnTo>
                    <a:pt x="30" y="156"/>
                  </a:lnTo>
                  <a:lnTo>
                    <a:pt x="36" y="150"/>
                  </a:lnTo>
                  <a:lnTo>
                    <a:pt x="48" y="144"/>
                  </a:lnTo>
                  <a:lnTo>
                    <a:pt x="60" y="138"/>
                  </a:lnTo>
                  <a:lnTo>
                    <a:pt x="72" y="132"/>
                  </a:lnTo>
                  <a:lnTo>
                    <a:pt x="78" y="126"/>
                  </a:lnTo>
                  <a:lnTo>
                    <a:pt x="90" y="120"/>
                  </a:lnTo>
                  <a:lnTo>
                    <a:pt x="102" y="114"/>
                  </a:lnTo>
                  <a:lnTo>
                    <a:pt x="120" y="114"/>
                  </a:lnTo>
                  <a:lnTo>
                    <a:pt x="132" y="108"/>
                  </a:lnTo>
                  <a:lnTo>
                    <a:pt x="144" y="102"/>
                  </a:lnTo>
                  <a:lnTo>
                    <a:pt x="156" y="96"/>
                  </a:lnTo>
                  <a:lnTo>
                    <a:pt x="174" y="90"/>
                  </a:lnTo>
                  <a:lnTo>
                    <a:pt x="186" y="84"/>
                  </a:lnTo>
                  <a:lnTo>
                    <a:pt x="198" y="78"/>
                  </a:lnTo>
                  <a:lnTo>
                    <a:pt x="216" y="72"/>
                  </a:lnTo>
                  <a:lnTo>
                    <a:pt x="228" y="72"/>
                  </a:lnTo>
                  <a:lnTo>
                    <a:pt x="246" y="66"/>
                  </a:lnTo>
                  <a:lnTo>
                    <a:pt x="264" y="60"/>
                  </a:lnTo>
                  <a:lnTo>
                    <a:pt x="276" y="54"/>
                  </a:lnTo>
                  <a:lnTo>
                    <a:pt x="294" y="48"/>
                  </a:lnTo>
                  <a:lnTo>
                    <a:pt x="312" y="48"/>
                  </a:lnTo>
                  <a:lnTo>
                    <a:pt x="330" y="42"/>
                  </a:lnTo>
                  <a:lnTo>
                    <a:pt x="348" y="36"/>
                  </a:lnTo>
                  <a:lnTo>
                    <a:pt x="366" y="30"/>
                  </a:lnTo>
                  <a:lnTo>
                    <a:pt x="384" y="30"/>
                  </a:lnTo>
                  <a:lnTo>
                    <a:pt x="402" y="24"/>
                  </a:lnTo>
                  <a:lnTo>
                    <a:pt x="420" y="18"/>
                  </a:lnTo>
                  <a:lnTo>
                    <a:pt x="438" y="12"/>
                  </a:lnTo>
                  <a:lnTo>
                    <a:pt x="462" y="12"/>
                  </a:lnTo>
                  <a:lnTo>
                    <a:pt x="480" y="6"/>
                  </a:lnTo>
                  <a:lnTo>
                    <a:pt x="498" y="0"/>
                  </a:lnTo>
                  <a:lnTo>
                    <a:pt x="1332" y="300"/>
                  </a:lnTo>
                  <a:lnTo>
                    <a:pt x="0" y="17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s-C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489" name="Freeform 60"/>
            <p:cNvSpPr>
              <a:spLocks/>
            </p:cNvSpPr>
            <p:nvPr/>
          </p:nvSpPr>
          <p:spPr bwMode="auto">
            <a:xfrm>
              <a:off x="935" y="1930"/>
              <a:ext cx="1392" cy="768"/>
            </a:xfrm>
            <a:custGeom>
              <a:avLst/>
              <a:gdLst>
                <a:gd name="T0" fmla="*/ 1344 w 1392"/>
                <a:gd name="T1" fmla="*/ 372 h 768"/>
                <a:gd name="T2" fmla="*/ 1272 w 1392"/>
                <a:gd name="T3" fmla="*/ 366 h 768"/>
                <a:gd name="T4" fmla="*/ 1194 w 1392"/>
                <a:gd name="T5" fmla="*/ 366 h 768"/>
                <a:gd name="T6" fmla="*/ 1122 w 1392"/>
                <a:gd name="T7" fmla="*/ 360 h 768"/>
                <a:gd name="T8" fmla="*/ 1050 w 1392"/>
                <a:gd name="T9" fmla="*/ 360 h 768"/>
                <a:gd name="T10" fmla="*/ 978 w 1392"/>
                <a:gd name="T11" fmla="*/ 354 h 768"/>
                <a:gd name="T12" fmla="*/ 906 w 1392"/>
                <a:gd name="T13" fmla="*/ 348 h 768"/>
                <a:gd name="T14" fmla="*/ 840 w 1392"/>
                <a:gd name="T15" fmla="*/ 336 h 768"/>
                <a:gd name="T16" fmla="*/ 774 w 1392"/>
                <a:gd name="T17" fmla="*/ 330 h 768"/>
                <a:gd name="T18" fmla="*/ 708 w 1392"/>
                <a:gd name="T19" fmla="*/ 324 h 768"/>
                <a:gd name="T20" fmla="*/ 642 w 1392"/>
                <a:gd name="T21" fmla="*/ 312 h 768"/>
                <a:gd name="T22" fmla="*/ 582 w 1392"/>
                <a:gd name="T23" fmla="*/ 300 h 768"/>
                <a:gd name="T24" fmla="*/ 522 w 1392"/>
                <a:gd name="T25" fmla="*/ 288 h 768"/>
                <a:gd name="T26" fmla="*/ 468 w 1392"/>
                <a:gd name="T27" fmla="*/ 276 h 768"/>
                <a:gd name="T28" fmla="*/ 414 w 1392"/>
                <a:gd name="T29" fmla="*/ 264 h 768"/>
                <a:gd name="T30" fmla="*/ 378 w 1392"/>
                <a:gd name="T31" fmla="*/ 252 h 768"/>
                <a:gd name="T32" fmla="*/ 330 w 1392"/>
                <a:gd name="T33" fmla="*/ 240 h 768"/>
                <a:gd name="T34" fmla="*/ 282 w 1392"/>
                <a:gd name="T35" fmla="*/ 222 h 768"/>
                <a:gd name="T36" fmla="*/ 240 w 1392"/>
                <a:gd name="T37" fmla="*/ 210 h 768"/>
                <a:gd name="T38" fmla="*/ 204 w 1392"/>
                <a:gd name="T39" fmla="*/ 192 h 768"/>
                <a:gd name="T40" fmla="*/ 162 w 1392"/>
                <a:gd name="T41" fmla="*/ 174 h 768"/>
                <a:gd name="T42" fmla="*/ 132 w 1392"/>
                <a:gd name="T43" fmla="*/ 156 h 768"/>
                <a:gd name="T44" fmla="*/ 102 w 1392"/>
                <a:gd name="T45" fmla="*/ 138 h 768"/>
                <a:gd name="T46" fmla="*/ 78 w 1392"/>
                <a:gd name="T47" fmla="*/ 120 h 768"/>
                <a:gd name="T48" fmla="*/ 54 w 1392"/>
                <a:gd name="T49" fmla="*/ 102 h 768"/>
                <a:gd name="T50" fmla="*/ 36 w 1392"/>
                <a:gd name="T51" fmla="*/ 84 h 768"/>
                <a:gd name="T52" fmla="*/ 18 w 1392"/>
                <a:gd name="T53" fmla="*/ 66 h 768"/>
                <a:gd name="T54" fmla="*/ 12 w 1392"/>
                <a:gd name="T55" fmla="*/ 48 h 768"/>
                <a:gd name="T56" fmla="*/ 0 w 1392"/>
                <a:gd name="T57" fmla="*/ 30 h 768"/>
                <a:gd name="T58" fmla="*/ 0 w 1392"/>
                <a:gd name="T59" fmla="*/ 6 h 768"/>
                <a:gd name="T60" fmla="*/ 0 w 1392"/>
                <a:gd name="T61" fmla="*/ 402 h 768"/>
                <a:gd name="T62" fmla="*/ 0 w 1392"/>
                <a:gd name="T63" fmla="*/ 426 h 768"/>
                <a:gd name="T64" fmla="*/ 12 w 1392"/>
                <a:gd name="T65" fmla="*/ 444 h 768"/>
                <a:gd name="T66" fmla="*/ 18 w 1392"/>
                <a:gd name="T67" fmla="*/ 462 h 768"/>
                <a:gd name="T68" fmla="*/ 36 w 1392"/>
                <a:gd name="T69" fmla="*/ 480 h 768"/>
                <a:gd name="T70" fmla="*/ 54 w 1392"/>
                <a:gd name="T71" fmla="*/ 498 h 768"/>
                <a:gd name="T72" fmla="*/ 78 w 1392"/>
                <a:gd name="T73" fmla="*/ 516 h 768"/>
                <a:gd name="T74" fmla="*/ 102 w 1392"/>
                <a:gd name="T75" fmla="*/ 534 h 768"/>
                <a:gd name="T76" fmla="*/ 132 w 1392"/>
                <a:gd name="T77" fmla="*/ 552 h 768"/>
                <a:gd name="T78" fmla="*/ 162 w 1392"/>
                <a:gd name="T79" fmla="*/ 570 h 768"/>
                <a:gd name="T80" fmla="*/ 204 w 1392"/>
                <a:gd name="T81" fmla="*/ 588 h 768"/>
                <a:gd name="T82" fmla="*/ 240 w 1392"/>
                <a:gd name="T83" fmla="*/ 606 h 768"/>
                <a:gd name="T84" fmla="*/ 282 w 1392"/>
                <a:gd name="T85" fmla="*/ 618 h 768"/>
                <a:gd name="T86" fmla="*/ 330 w 1392"/>
                <a:gd name="T87" fmla="*/ 636 h 768"/>
                <a:gd name="T88" fmla="*/ 378 w 1392"/>
                <a:gd name="T89" fmla="*/ 648 h 768"/>
                <a:gd name="T90" fmla="*/ 414 w 1392"/>
                <a:gd name="T91" fmla="*/ 660 h 768"/>
                <a:gd name="T92" fmla="*/ 468 w 1392"/>
                <a:gd name="T93" fmla="*/ 672 h 768"/>
                <a:gd name="T94" fmla="*/ 522 w 1392"/>
                <a:gd name="T95" fmla="*/ 684 h 768"/>
                <a:gd name="T96" fmla="*/ 582 w 1392"/>
                <a:gd name="T97" fmla="*/ 696 h 768"/>
                <a:gd name="T98" fmla="*/ 642 w 1392"/>
                <a:gd name="T99" fmla="*/ 708 h 768"/>
                <a:gd name="T100" fmla="*/ 708 w 1392"/>
                <a:gd name="T101" fmla="*/ 720 h 768"/>
                <a:gd name="T102" fmla="*/ 774 w 1392"/>
                <a:gd name="T103" fmla="*/ 726 h 768"/>
                <a:gd name="T104" fmla="*/ 840 w 1392"/>
                <a:gd name="T105" fmla="*/ 732 h 768"/>
                <a:gd name="T106" fmla="*/ 906 w 1392"/>
                <a:gd name="T107" fmla="*/ 744 h 768"/>
                <a:gd name="T108" fmla="*/ 978 w 1392"/>
                <a:gd name="T109" fmla="*/ 750 h 768"/>
                <a:gd name="T110" fmla="*/ 1050 w 1392"/>
                <a:gd name="T111" fmla="*/ 756 h 768"/>
                <a:gd name="T112" fmla="*/ 1122 w 1392"/>
                <a:gd name="T113" fmla="*/ 756 h 768"/>
                <a:gd name="T114" fmla="*/ 1194 w 1392"/>
                <a:gd name="T115" fmla="*/ 762 h 768"/>
                <a:gd name="T116" fmla="*/ 1272 w 1392"/>
                <a:gd name="T117" fmla="*/ 762 h 768"/>
                <a:gd name="T118" fmla="*/ 1344 w 1392"/>
                <a:gd name="T119" fmla="*/ 768 h 768"/>
                <a:gd name="T120" fmla="*/ 1392 w 1392"/>
                <a:gd name="T121" fmla="*/ 372 h 76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92"/>
                <a:gd name="T184" fmla="*/ 0 h 768"/>
                <a:gd name="T185" fmla="*/ 1392 w 1392"/>
                <a:gd name="T186" fmla="*/ 768 h 76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92" h="768">
                  <a:moveTo>
                    <a:pt x="1392" y="372"/>
                  </a:moveTo>
                  <a:lnTo>
                    <a:pt x="1368" y="372"/>
                  </a:lnTo>
                  <a:lnTo>
                    <a:pt x="1344" y="372"/>
                  </a:lnTo>
                  <a:lnTo>
                    <a:pt x="1320" y="372"/>
                  </a:lnTo>
                  <a:lnTo>
                    <a:pt x="1296" y="372"/>
                  </a:lnTo>
                  <a:lnTo>
                    <a:pt x="1272" y="366"/>
                  </a:lnTo>
                  <a:lnTo>
                    <a:pt x="1242" y="366"/>
                  </a:lnTo>
                  <a:lnTo>
                    <a:pt x="1218" y="366"/>
                  </a:lnTo>
                  <a:lnTo>
                    <a:pt x="1194" y="366"/>
                  </a:lnTo>
                  <a:lnTo>
                    <a:pt x="1170" y="366"/>
                  </a:lnTo>
                  <a:lnTo>
                    <a:pt x="1146" y="366"/>
                  </a:lnTo>
                  <a:lnTo>
                    <a:pt x="1122" y="360"/>
                  </a:lnTo>
                  <a:lnTo>
                    <a:pt x="1098" y="360"/>
                  </a:lnTo>
                  <a:lnTo>
                    <a:pt x="1074" y="360"/>
                  </a:lnTo>
                  <a:lnTo>
                    <a:pt x="1050" y="360"/>
                  </a:lnTo>
                  <a:lnTo>
                    <a:pt x="1026" y="354"/>
                  </a:lnTo>
                  <a:lnTo>
                    <a:pt x="1002" y="354"/>
                  </a:lnTo>
                  <a:lnTo>
                    <a:pt x="978" y="354"/>
                  </a:lnTo>
                  <a:lnTo>
                    <a:pt x="954" y="348"/>
                  </a:lnTo>
                  <a:lnTo>
                    <a:pt x="930" y="348"/>
                  </a:lnTo>
                  <a:lnTo>
                    <a:pt x="906" y="348"/>
                  </a:lnTo>
                  <a:lnTo>
                    <a:pt x="888" y="342"/>
                  </a:lnTo>
                  <a:lnTo>
                    <a:pt x="864" y="342"/>
                  </a:lnTo>
                  <a:lnTo>
                    <a:pt x="840" y="336"/>
                  </a:lnTo>
                  <a:lnTo>
                    <a:pt x="816" y="336"/>
                  </a:lnTo>
                  <a:lnTo>
                    <a:pt x="798" y="336"/>
                  </a:lnTo>
                  <a:lnTo>
                    <a:pt x="774" y="330"/>
                  </a:lnTo>
                  <a:lnTo>
                    <a:pt x="750" y="330"/>
                  </a:lnTo>
                  <a:lnTo>
                    <a:pt x="732" y="324"/>
                  </a:lnTo>
                  <a:lnTo>
                    <a:pt x="708" y="324"/>
                  </a:lnTo>
                  <a:lnTo>
                    <a:pt x="684" y="318"/>
                  </a:lnTo>
                  <a:lnTo>
                    <a:pt x="666" y="312"/>
                  </a:lnTo>
                  <a:lnTo>
                    <a:pt x="642" y="312"/>
                  </a:lnTo>
                  <a:lnTo>
                    <a:pt x="624" y="306"/>
                  </a:lnTo>
                  <a:lnTo>
                    <a:pt x="606" y="306"/>
                  </a:lnTo>
                  <a:lnTo>
                    <a:pt x="582" y="300"/>
                  </a:lnTo>
                  <a:lnTo>
                    <a:pt x="564" y="294"/>
                  </a:lnTo>
                  <a:lnTo>
                    <a:pt x="546" y="294"/>
                  </a:lnTo>
                  <a:lnTo>
                    <a:pt x="522" y="288"/>
                  </a:lnTo>
                  <a:lnTo>
                    <a:pt x="504" y="282"/>
                  </a:lnTo>
                  <a:lnTo>
                    <a:pt x="486" y="282"/>
                  </a:lnTo>
                  <a:lnTo>
                    <a:pt x="468" y="276"/>
                  </a:lnTo>
                  <a:lnTo>
                    <a:pt x="450" y="270"/>
                  </a:lnTo>
                  <a:lnTo>
                    <a:pt x="432" y="264"/>
                  </a:lnTo>
                  <a:lnTo>
                    <a:pt x="414" y="264"/>
                  </a:lnTo>
                  <a:lnTo>
                    <a:pt x="396" y="258"/>
                  </a:lnTo>
                  <a:lnTo>
                    <a:pt x="378" y="252"/>
                  </a:lnTo>
                  <a:lnTo>
                    <a:pt x="360" y="246"/>
                  </a:lnTo>
                  <a:lnTo>
                    <a:pt x="348" y="246"/>
                  </a:lnTo>
                  <a:lnTo>
                    <a:pt x="330" y="240"/>
                  </a:lnTo>
                  <a:lnTo>
                    <a:pt x="312" y="234"/>
                  </a:lnTo>
                  <a:lnTo>
                    <a:pt x="300" y="228"/>
                  </a:lnTo>
                  <a:lnTo>
                    <a:pt x="282" y="222"/>
                  </a:lnTo>
                  <a:lnTo>
                    <a:pt x="270" y="216"/>
                  </a:lnTo>
                  <a:lnTo>
                    <a:pt x="258" y="216"/>
                  </a:lnTo>
                  <a:lnTo>
                    <a:pt x="240" y="210"/>
                  </a:lnTo>
                  <a:lnTo>
                    <a:pt x="228" y="204"/>
                  </a:lnTo>
                  <a:lnTo>
                    <a:pt x="216" y="198"/>
                  </a:lnTo>
                  <a:lnTo>
                    <a:pt x="204" y="192"/>
                  </a:lnTo>
                  <a:lnTo>
                    <a:pt x="186" y="186"/>
                  </a:lnTo>
                  <a:lnTo>
                    <a:pt x="174" y="180"/>
                  </a:lnTo>
                  <a:lnTo>
                    <a:pt x="162" y="174"/>
                  </a:lnTo>
                  <a:lnTo>
                    <a:pt x="156" y="168"/>
                  </a:lnTo>
                  <a:lnTo>
                    <a:pt x="144" y="162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114" y="144"/>
                  </a:lnTo>
                  <a:lnTo>
                    <a:pt x="102" y="138"/>
                  </a:lnTo>
                  <a:lnTo>
                    <a:pt x="90" y="132"/>
                  </a:lnTo>
                  <a:lnTo>
                    <a:pt x="84" y="126"/>
                  </a:lnTo>
                  <a:lnTo>
                    <a:pt x="78" y="120"/>
                  </a:lnTo>
                  <a:lnTo>
                    <a:pt x="66" y="114"/>
                  </a:lnTo>
                  <a:lnTo>
                    <a:pt x="60" y="108"/>
                  </a:lnTo>
                  <a:lnTo>
                    <a:pt x="54" y="102"/>
                  </a:lnTo>
                  <a:lnTo>
                    <a:pt x="48" y="96"/>
                  </a:lnTo>
                  <a:lnTo>
                    <a:pt x="42" y="90"/>
                  </a:lnTo>
                  <a:lnTo>
                    <a:pt x="36" y="84"/>
                  </a:lnTo>
                  <a:lnTo>
                    <a:pt x="30" y="78"/>
                  </a:lnTo>
                  <a:lnTo>
                    <a:pt x="24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12" y="48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0" y="408"/>
                  </a:lnTo>
                  <a:lnTo>
                    <a:pt x="0" y="414"/>
                  </a:lnTo>
                  <a:lnTo>
                    <a:pt x="0" y="426"/>
                  </a:lnTo>
                  <a:lnTo>
                    <a:pt x="6" y="432"/>
                  </a:lnTo>
                  <a:lnTo>
                    <a:pt x="6" y="438"/>
                  </a:lnTo>
                  <a:lnTo>
                    <a:pt x="12" y="444"/>
                  </a:lnTo>
                  <a:lnTo>
                    <a:pt x="12" y="450"/>
                  </a:lnTo>
                  <a:lnTo>
                    <a:pt x="18" y="456"/>
                  </a:lnTo>
                  <a:lnTo>
                    <a:pt x="18" y="462"/>
                  </a:lnTo>
                  <a:lnTo>
                    <a:pt x="24" y="468"/>
                  </a:lnTo>
                  <a:lnTo>
                    <a:pt x="30" y="474"/>
                  </a:lnTo>
                  <a:lnTo>
                    <a:pt x="36" y="480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8"/>
                  </a:lnTo>
                  <a:lnTo>
                    <a:pt x="60" y="504"/>
                  </a:lnTo>
                  <a:lnTo>
                    <a:pt x="66" y="510"/>
                  </a:lnTo>
                  <a:lnTo>
                    <a:pt x="78" y="516"/>
                  </a:lnTo>
                  <a:lnTo>
                    <a:pt x="84" y="522"/>
                  </a:lnTo>
                  <a:lnTo>
                    <a:pt x="90" y="528"/>
                  </a:lnTo>
                  <a:lnTo>
                    <a:pt x="102" y="534"/>
                  </a:lnTo>
                  <a:lnTo>
                    <a:pt x="114" y="540"/>
                  </a:lnTo>
                  <a:lnTo>
                    <a:pt x="120" y="546"/>
                  </a:lnTo>
                  <a:lnTo>
                    <a:pt x="132" y="552"/>
                  </a:lnTo>
                  <a:lnTo>
                    <a:pt x="144" y="558"/>
                  </a:lnTo>
                  <a:lnTo>
                    <a:pt x="156" y="564"/>
                  </a:lnTo>
                  <a:lnTo>
                    <a:pt x="162" y="570"/>
                  </a:lnTo>
                  <a:lnTo>
                    <a:pt x="174" y="576"/>
                  </a:lnTo>
                  <a:lnTo>
                    <a:pt x="186" y="582"/>
                  </a:lnTo>
                  <a:lnTo>
                    <a:pt x="204" y="588"/>
                  </a:lnTo>
                  <a:lnTo>
                    <a:pt x="216" y="594"/>
                  </a:lnTo>
                  <a:lnTo>
                    <a:pt x="228" y="600"/>
                  </a:lnTo>
                  <a:lnTo>
                    <a:pt x="240" y="606"/>
                  </a:lnTo>
                  <a:lnTo>
                    <a:pt x="258" y="612"/>
                  </a:lnTo>
                  <a:lnTo>
                    <a:pt x="270" y="612"/>
                  </a:lnTo>
                  <a:lnTo>
                    <a:pt x="282" y="618"/>
                  </a:lnTo>
                  <a:lnTo>
                    <a:pt x="300" y="624"/>
                  </a:lnTo>
                  <a:lnTo>
                    <a:pt x="312" y="630"/>
                  </a:lnTo>
                  <a:lnTo>
                    <a:pt x="330" y="636"/>
                  </a:lnTo>
                  <a:lnTo>
                    <a:pt x="348" y="642"/>
                  </a:lnTo>
                  <a:lnTo>
                    <a:pt x="360" y="642"/>
                  </a:lnTo>
                  <a:lnTo>
                    <a:pt x="378" y="648"/>
                  </a:lnTo>
                  <a:lnTo>
                    <a:pt x="396" y="654"/>
                  </a:lnTo>
                  <a:lnTo>
                    <a:pt x="414" y="660"/>
                  </a:lnTo>
                  <a:lnTo>
                    <a:pt x="432" y="660"/>
                  </a:lnTo>
                  <a:lnTo>
                    <a:pt x="450" y="666"/>
                  </a:lnTo>
                  <a:lnTo>
                    <a:pt x="468" y="672"/>
                  </a:lnTo>
                  <a:lnTo>
                    <a:pt x="486" y="678"/>
                  </a:lnTo>
                  <a:lnTo>
                    <a:pt x="504" y="678"/>
                  </a:lnTo>
                  <a:lnTo>
                    <a:pt x="522" y="684"/>
                  </a:lnTo>
                  <a:lnTo>
                    <a:pt x="546" y="690"/>
                  </a:lnTo>
                  <a:lnTo>
                    <a:pt x="564" y="690"/>
                  </a:lnTo>
                  <a:lnTo>
                    <a:pt x="582" y="696"/>
                  </a:lnTo>
                  <a:lnTo>
                    <a:pt x="606" y="702"/>
                  </a:lnTo>
                  <a:lnTo>
                    <a:pt x="624" y="702"/>
                  </a:lnTo>
                  <a:lnTo>
                    <a:pt x="642" y="708"/>
                  </a:lnTo>
                  <a:lnTo>
                    <a:pt x="666" y="708"/>
                  </a:lnTo>
                  <a:lnTo>
                    <a:pt x="684" y="714"/>
                  </a:lnTo>
                  <a:lnTo>
                    <a:pt x="708" y="720"/>
                  </a:lnTo>
                  <a:lnTo>
                    <a:pt x="732" y="720"/>
                  </a:lnTo>
                  <a:lnTo>
                    <a:pt x="750" y="726"/>
                  </a:lnTo>
                  <a:lnTo>
                    <a:pt x="774" y="726"/>
                  </a:lnTo>
                  <a:lnTo>
                    <a:pt x="798" y="732"/>
                  </a:lnTo>
                  <a:lnTo>
                    <a:pt x="816" y="732"/>
                  </a:lnTo>
                  <a:lnTo>
                    <a:pt x="840" y="732"/>
                  </a:lnTo>
                  <a:lnTo>
                    <a:pt x="864" y="738"/>
                  </a:lnTo>
                  <a:lnTo>
                    <a:pt x="888" y="738"/>
                  </a:lnTo>
                  <a:lnTo>
                    <a:pt x="906" y="744"/>
                  </a:lnTo>
                  <a:lnTo>
                    <a:pt x="930" y="744"/>
                  </a:lnTo>
                  <a:lnTo>
                    <a:pt x="954" y="744"/>
                  </a:lnTo>
                  <a:lnTo>
                    <a:pt x="978" y="750"/>
                  </a:lnTo>
                  <a:lnTo>
                    <a:pt x="1002" y="750"/>
                  </a:lnTo>
                  <a:lnTo>
                    <a:pt x="1026" y="750"/>
                  </a:lnTo>
                  <a:lnTo>
                    <a:pt x="1050" y="756"/>
                  </a:lnTo>
                  <a:lnTo>
                    <a:pt x="1074" y="756"/>
                  </a:lnTo>
                  <a:lnTo>
                    <a:pt x="1098" y="756"/>
                  </a:lnTo>
                  <a:lnTo>
                    <a:pt x="1122" y="756"/>
                  </a:lnTo>
                  <a:lnTo>
                    <a:pt x="1146" y="762"/>
                  </a:lnTo>
                  <a:lnTo>
                    <a:pt x="1170" y="762"/>
                  </a:lnTo>
                  <a:lnTo>
                    <a:pt x="1194" y="762"/>
                  </a:lnTo>
                  <a:lnTo>
                    <a:pt x="1218" y="762"/>
                  </a:lnTo>
                  <a:lnTo>
                    <a:pt x="1242" y="762"/>
                  </a:lnTo>
                  <a:lnTo>
                    <a:pt x="1272" y="762"/>
                  </a:lnTo>
                  <a:lnTo>
                    <a:pt x="1296" y="768"/>
                  </a:lnTo>
                  <a:lnTo>
                    <a:pt x="1320" y="768"/>
                  </a:lnTo>
                  <a:lnTo>
                    <a:pt x="1344" y="768"/>
                  </a:lnTo>
                  <a:lnTo>
                    <a:pt x="1368" y="768"/>
                  </a:lnTo>
                  <a:lnTo>
                    <a:pt x="1392" y="768"/>
                  </a:lnTo>
                  <a:lnTo>
                    <a:pt x="1392" y="372"/>
                  </a:lnTo>
                  <a:close/>
                </a:path>
              </a:pathLst>
            </a:custGeom>
            <a:solidFill>
              <a:srgbClr val="808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s-C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490" name="Freeform 61"/>
            <p:cNvSpPr>
              <a:spLocks/>
            </p:cNvSpPr>
            <p:nvPr/>
          </p:nvSpPr>
          <p:spPr bwMode="auto">
            <a:xfrm>
              <a:off x="2327" y="1930"/>
              <a:ext cx="24" cy="762"/>
            </a:xfrm>
            <a:custGeom>
              <a:avLst/>
              <a:gdLst>
                <a:gd name="T0" fmla="*/ 24 w 24"/>
                <a:gd name="T1" fmla="*/ 0 h 762"/>
                <a:gd name="T2" fmla="*/ 0 w 24"/>
                <a:gd name="T3" fmla="*/ 366 h 762"/>
                <a:gd name="T4" fmla="*/ 0 w 24"/>
                <a:gd name="T5" fmla="*/ 762 h 762"/>
                <a:gd name="T6" fmla="*/ 24 w 24"/>
                <a:gd name="T7" fmla="*/ 396 h 762"/>
                <a:gd name="T8" fmla="*/ 24 w 24"/>
                <a:gd name="T9" fmla="*/ 0 h 7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762"/>
                <a:gd name="T17" fmla="*/ 24 w 24"/>
                <a:gd name="T18" fmla="*/ 762 h 7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762">
                  <a:moveTo>
                    <a:pt x="24" y="0"/>
                  </a:moveTo>
                  <a:lnTo>
                    <a:pt x="0" y="366"/>
                  </a:lnTo>
                  <a:lnTo>
                    <a:pt x="0" y="762"/>
                  </a:lnTo>
                  <a:lnTo>
                    <a:pt x="24" y="39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808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s-C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491" name="Freeform 62"/>
            <p:cNvSpPr>
              <a:spLocks/>
            </p:cNvSpPr>
            <p:nvPr/>
          </p:nvSpPr>
          <p:spPr bwMode="auto">
            <a:xfrm>
              <a:off x="935" y="1804"/>
              <a:ext cx="1416" cy="498"/>
            </a:xfrm>
            <a:custGeom>
              <a:avLst/>
              <a:gdLst>
                <a:gd name="T0" fmla="*/ 1368 w 1416"/>
                <a:gd name="T1" fmla="*/ 498 h 498"/>
                <a:gd name="T2" fmla="*/ 1320 w 1416"/>
                <a:gd name="T3" fmla="*/ 498 h 498"/>
                <a:gd name="T4" fmla="*/ 1272 w 1416"/>
                <a:gd name="T5" fmla="*/ 492 h 498"/>
                <a:gd name="T6" fmla="*/ 1218 w 1416"/>
                <a:gd name="T7" fmla="*/ 492 h 498"/>
                <a:gd name="T8" fmla="*/ 1170 w 1416"/>
                <a:gd name="T9" fmla="*/ 492 h 498"/>
                <a:gd name="T10" fmla="*/ 1122 w 1416"/>
                <a:gd name="T11" fmla="*/ 486 h 498"/>
                <a:gd name="T12" fmla="*/ 1074 w 1416"/>
                <a:gd name="T13" fmla="*/ 486 h 498"/>
                <a:gd name="T14" fmla="*/ 1026 w 1416"/>
                <a:gd name="T15" fmla="*/ 480 h 498"/>
                <a:gd name="T16" fmla="*/ 978 w 1416"/>
                <a:gd name="T17" fmla="*/ 480 h 498"/>
                <a:gd name="T18" fmla="*/ 930 w 1416"/>
                <a:gd name="T19" fmla="*/ 474 h 498"/>
                <a:gd name="T20" fmla="*/ 888 w 1416"/>
                <a:gd name="T21" fmla="*/ 468 h 498"/>
                <a:gd name="T22" fmla="*/ 840 w 1416"/>
                <a:gd name="T23" fmla="*/ 462 h 498"/>
                <a:gd name="T24" fmla="*/ 798 w 1416"/>
                <a:gd name="T25" fmla="*/ 462 h 498"/>
                <a:gd name="T26" fmla="*/ 750 w 1416"/>
                <a:gd name="T27" fmla="*/ 456 h 498"/>
                <a:gd name="T28" fmla="*/ 732 w 1416"/>
                <a:gd name="T29" fmla="*/ 450 h 498"/>
                <a:gd name="T30" fmla="*/ 684 w 1416"/>
                <a:gd name="T31" fmla="*/ 444 h 498"/>
                <a:gd name="T32" fmla="*/ 642 w 1416"/>
                <a:gd name="T33" fmla="*/ 438 h 498"/>
                <a:gd name="T34" fmla="*/ 606 w 1416"/>
                <a:gd name="T35" fmla="*/ 432 h 498"/>
                <a:gd name="T36" fmla="*/ 564 w 1416"/>
                <a:gd name="T37" fmla="*/ 420 h 498"/>
                <a:gd name="T38" fmla="*/ 522 w 1416"/>
                <a:gd name="T39" fmla="*/ 414 h 498"/>
                <a:gd name="T40" fmla="*/ 486 w 1416"/>
                <a:gd name="T41" fmla="*/ 408 h 498"/>
                <a:gd name="T42" fmla="*/ 450 w 1416"/>
                <a:gd name="T43" fmla="*/ 396 h 498"/>
                <a:gd name="T44" fmla="*/ 414 w 1416"/>
                <a:gd name="T45" fmla="*/ 390 h 498"/>
                <a:gd name="T46" fmla="*/ 378 w 1416"/>
                <a:gd name="T47" fmla="*/ 378 h 498"/>
                <a:gd name="T48" fmla="*/ 348 w 1416"/>
                <a:gd name="T49" fmla="*/ 372 h 498"/>
                <a:gd name="T50" fmla="*/ 312 w 1416"/>
                <a:gd name="T51" fmla="*/ 360 h 498"/>
                <a:gd name="T52" fmla="*/ 282 w 1416"/>
                <a:gd name="T53" fmla="*/ 348 h 498"/>
                <a:gd name="T54" fmla="*/ 258 w 1416"/>
                <a:gd name="T55" fmla="*/ 342 h 498"/>
                <a:gd name="T56" fmla="*/ 228 w 1416"/>
                <a:gd name="T57" fmla="*/ 330 h 498"/>
                <a:gd name="T58" fmla="*/ 204 w 1416"/>
                <a:gd name="T59" fmla="*/ 318 h 498"/>
                <a:gd name="T60" fmla="*/ 174 w 1416"/>
                <a:gd name="T61" fmla="*/ 306 h 498"/>
                <a:gd name="T62" fmla="*/ 156 w 1416"/>
                <a:gd name="T63" fmla="*/ 294 h 498"/>
                <a:gd name="T64" fmla="*/ 132 w 1416"/>
                <a:gd name="T65" fmla="*/ 282 h 498"/>
                <a:gd name="T66" fmla="*/ 114 w 1416"/>
                <a:gd name="T67" fmla="*/ 270 h 498"/>
                <a:gd name="T68" fmla="*/ 90 w 1416"/>
                <a:gd name="T69" fmla="*/ 258 h 498"/>
                <a:gd name="T70" fmla="*/ 78 w 1416"/>
                <a:gd name="T71" fmla="*/ 246 h 498"/>
                <a:gd name="T72" fmla="*/ 60 w 1416"/>
                <a:gd name="T73" fmla="*/ 234 h 498"/>
                <a:gd name="T74" fmla="*/ 48 w 1416"/>
                <a:gd name="T75" fmla="*/ 222 h 498"/>
                <a:gd name="T76" fmla="*/ 36 w 1416"/>
                <a:gd name="T77" fmla="*/ 210 h 498"/>
                <a:gd name="T78" fmla="*/ 24 w 1416"/>
                <a:gd name="T79" fmla="*/ 198 h 498"/>
                <a:gd name="T80" fmla="*/ 18 w 1416"/>
                <a:gd name="T81" fmla="*/ 186 h 498"/>
                <a:gd name="T82" fmla="*/ 12 w 1416"/>
                <a:gd name="T83" fmla="*/ 174 h 498"/>
                <a:gd name="T84" fmla="*/ 6 w 1416"/>
                <a:gd name="T85" fmla="*/ 168 h 498"/>
                <a:gd name="T86" fmla="*/ 0 w 1416"/>
                <a:gd name="T87" fmla="*/ 156 h 498"/>
                <a:gd name="T88" fmla="*/ 0 w 1416"/>
                <a:gd name="T89" fmla="*/ 138 h 498"/>
                <a:gd name="T90" fmla="*/ 0 w 1416"/>
                <a:gd name="T91" fmla="*/ 126 h 498"/>
                <a:gd name="T92" fmla="*/ 0 w 1416"/>
                <a:gd name="T93" fmla="*/ 114 h 498"/>
                <a:gd name="T94" fmla="*/ 0 w 1416"/>
                <a:gd name="T95" fmla="*/ 102 h 498"/>
                <a:gd name="T96" fmla="*/ 6 w 1416"/>
                <a:gd name="T97" fmla="*/ 90 h 498"/>
                <a:gd name="T98" fmla="*/ 12 w 1416"/>
                <a:gd name="T99" fmla="*/ 78 h 498"/>
                <a:gd name="T100" fmla="*/ 18 w 1416"/>
                <a:gd name="T101" fmla="*/ 66 h 498"/>
                <a:gd name="T102" fmla="*/ 30 w 1416"/>
                <a:gd name="T103" fmla="*/ 48 h 498"/>
                <a:gd name="T104" fmla="*/ 42 w 1416"/>
                <a:gd name="T105" fmla="*/ 36 h 498"/>
                <a:gd name="T106" fmla="*/ 54 w 1416"/>
                <a:gd name="T107" fmla="*/ 24 h 498"/>
                <a:gd name="T108" fmla="*/ 66 w 1416"/>
                <a:gd name="T109" fmla="*/ 12 h 498"/>
                <a:gd name="T110" fmla="*/ 84 w 1416"/>
                <a:gd name="T111" fmla="*/ 0 h 498"/>
                <a:gd name="T112" fmla="*/ 1392 w 1416"/>
                <a:gd name="T113" fmla="*/ 498 h 49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6"/>
                <a:gd name="T172" fmla="*/ 0 h 498"/>
                <a:gd name="T173" fmla="*/ 1416 w 1416"/>
                <a:gd name="T174" fmla="*/ 498 h 49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6" h="498">
                  <a:moveTo>
                    <a:pt x="1392" y="498"/>
                  </a:moveTo>
                  <a:lnTo>
                    <a:pt x="1368" y="498"/>
                  </a:lnTo>
                  <a:lnTo>
                    <a:pt x="1344" y="498"/>
                  </a:lnTo>
                  <a:lnTo>
                    <a:pt x="1320" y="498"/>
                  </a:lnTo>
                  <a:lnTo>
                    <a:pt x="1296" y="498"/>
                  </a:lnTo>
                  <a:lnTo>
                    <a:pt x="1272" y="492"/>
                  </a:lnTo>
                  <a:lnTo>
                    <a:pt x="1242" y="492"/>
                  </a:lnTo>
                  <a:lnTo>
                    <a:pt x="1218" y="492"/>
                  </a:lnTo>
                  <a:lnTo>
                    <a:pt x="1194" y="492"/>
                  </a:lnTo>
                  <a:lnTo>
                    <a:pt x="1170" y="492"/>
                  </a:lnTo>
                  <a:lnTo>
                    <a:pt x="1146" y="492"/>
                  </a:lnTo>
                  <a:lnTo>
                    <a:pt x="1122" y="486"/>
                  </a:lnTo>
                  <a:lnTo>
                    <a:pt x="1098" y="486"/>
                  </a:lnTo>
                  <a:lnTo>
                    <a:pt x="1074" y="486"/>
                  </a:lnTo>
                  <a:lnTo>
                    <a:pt x="1050" y="486"/>
                  </a:lnTo>
                  <a:lnTo>
                    <a:pt x="1026" y="480"/>
                  </a:lnTo>
                  <a:lnTo>
                    <a:pt x="1002" y="480"/>
                  </a:lnTo>
                  <a:lnTo>
                    <a:pt x="978" y="480"/>
                  </a:lnTo>
                  <a:lnTo>
                    <a:pt x="954" y="474"/>
                  </a:lnTo>
                  <a:lnTo>
                    <a:pt x="930" y="474"/>
                  </a:lnTo>
                  <a:lnTo>
                    <a:pt x="906" y="474"/>
                  </a:lnTo>
                  <a:lnTo>
                    <a:pt x="888" y="468"/>
                  </a:lnTo>
                  <a:lnTo>
                    <a:pt x="864" y="468"/>
                  </a:lnTo>
                  <a:lnTo>
                    <a:pt x="840" y="462"/>
                  </a:lnTo>
                  <a:lnTo>
                    <a:pt x="816" y="462"/>
                  </a:lnTo>
                  <a:lnTo>
                    <a:pt x="798" y="462"/>
                  </a:lnTo>
                  <a:lnTo>
                    <a:pt x="774" y="456"/>
                  </a:lnTo>
                  <a:lnTo>
                    <a:pt x="750" y="456"/>
                  </a:lnTo>
                  <a:lnTo>
                    <a:pt x="732" y="450"/>
                  </a:lnTo>
                  <a:lnTo>
                    <a:pt x="708" y="450"/>
                  </a:lnTo>
                  <a:lnTo>
                    <a:pt x="684" y="444"/>
                  </a:lnTo>
                  <a:lnTo>
                    <a:pt x="666" y="438"/>
                  </a:lnTo>
                  <a:lnTo>
                    <a:pt x="642" y="438"/>
                  </a:lnTo>
                  <a:lnTo>
                    <a:pt x="624" y="432"/>
                  </a:lnTo>
                  <a:lnTo>
                    <a:pt x="606" y="432"/>
                  </a:lnTo>
                  <a:lnTo>
                    <a:pt x="582" y="426"/>
                  </a:lnTo>
                  <a:lnTo>
                    <a:pt x="564" y="420"/>
                  </a:lnTo>
                  <a:lnTo>
                    <a:pt x="546" y="420"/>
                  </a:lnTo>
                  <a:lnTo>
                    <a:pt x="522" y="414"/>
                  </a:lnTo>
                  <a:lnTo>
                    <a:pt x="504" y="408"/>
                  </a:lnTo>
                  <a:lnTo>
                    <a:pt x="486" y="408"/>
                  </a:lnTo>
                  <a:lnTo>
                    <a:pt x="468" y="402"/>
                  </a:lnTo>
                  <a:lnTo>
                    <a:pt x="450" y="396"/>
                  </a:lnTo>
                  <a:lnTo>
                    <a:pt x="432" y="390"/>
                  </a:lnTo>
                  <a:lnTo>
                    <a:pt x="414" y="390"/>
                  </a:lnTo>
                  <a:lnTo>
                    <a:pt x="396" y="384"/>
                  </a:lnTo>
                  <a:lnTo>
                    <a:pt x="378" y="378"/>
                  </a:lnTo>
                  <a:lnTo>
                    <a:pt x="360" y="372"/>
                  </a:lnTo>
                  <a:lnTo>
                    <a:pt x="348" y="372"/>
                  </a:lnTo>
                  <a:lnTo>
                    <a:pt x="330" y="366"/>
                  </a:lnTo>
                  <a:lnTo>
                    <a:pt x="312" y="360"/>
                  </a:lnTo>
                  <a:lnTo>
                    <a:pt x="300" y="354"/>
                  </a:lnTo>
                  <a:lnTo>
                    <a:pt x="282" y="348"/>
                  </a:lnTo>
                  <a:lnTo>
                    <a:pt x="270" y="342"/>
                  </a:lnTo>
                  <a:lnTo>
                    <a:pt x="258" y="342"/>
                  </a:lnTo>
                  <a:lnTo>
                    <a:pt x="240" y="336"/>
                  </a:lnTo>
                  <a:lnTo>
                    <a:pt x="228" y="330"/>
                  </a:lnTo>
                  <a:lnTo>
                    <a:pt x="216" y="324"/>
                  </a:lnTo>
                  <a:lnTo>
                    <a:pt x="204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62" y="300"/>
                  </a:lnTo>
                  <a:lnTo>
                    <a:pt x="156" y="294"/>
                  </a:lnTo>
                  <a:lnTo>
                    <a:pt x="144" y="288"/>
                  </a:lnTo>
                  <a:lnTo>
                    <a:pt x="132" y="282"/>
                  </a:lnTo>
                  <a:lnTo>
                    <a:pt x="120" y="276"/>
                  </a:lnTo>
                  <a:lnTo>
                    <a:pt x="114" y="270"/>
                  </a:lnTo>
                  <a:lnTo>
                    <a:pt x="102" y="264"/>
                  </a:lnTo>
                  <a:lnTo>
                    <a:pt x="90" y="258"/>
                  </a:lnTo>
                  <a:lnTo>
                    <a:pt x="84" y="252"/>
                  </a:lnTo>
                  <a:lnTo>
                    <a:pt x="78" y="246"/>
                  </a:lnTo>
                  <a:lnTo>
                    <a:pt x="66" y="240"/>
                  </a:lnTo>
                  <a:lnTo>
                    <a:pt x="60" y="234"/>
                  </a:lnTo>
                  <a:lnTo>
                    <a:pt x="54" y="228"/>
                  </a:lnTo>
                  <a:lnTo>
                    <a:pt x="48" y="222"/>
                  </a:lnTo>
                  <a:lnTo>
                    <a:pt x="42" y="216"/>
                  </a:lnTo>
                  <a:lnTo>
                    <a:pt x="36" y="210"/>
                  </a:lnTo>
                  <a:lnTo>
                    <a:pt x="30" y="204"/>
                  </a:lnTo>
                  <a:lnTo>
                    <a:pt x="24" y="198"/>
                  </a:lnTo>
                  <a:lnTo>
                    <a:pt x="18" y="192"/>
                  </a:lnTo>
                  <a:lnTo>
                    <a:pt x="18" y="186"/>
                  </a:lnTo>
                  <a:lnTo>
                    <a:pt x="12" y="180"/>
                  </a:lnTo>
                  <a:lnTo>
                    <a:pt x="12" y="174"/>
                  </a:lnTo>
                  <a:lnTo>
                    <a:pt x="6" y="168"/>
                  </a:lnTo>
                  <a:lnTo>
                    <a:pt x="6" y="162"/>
                  </a:lnTo>
                  <a:lnTo>
                    <a:pt x="0" y="156"/>
                  </a:lnTo>
                  <a:lnTo>
                    <a:pt x="0" y="144"/>
                  </a:lnTo>
                  <a:lnTo>
                    <a:pt x="0" y="138"/>
                  </a:lnTo>
                  <a:lnTo>
                    <a:pt x="0" y="132"/>
                  </a:lnTo>
                  <a:lnTo>
                    <a:pt x="0" y="126"/>
                  </a:lnTo>
                  <a:lnTo>
                    <a:pt x="0" y="120"/>
                  </a:lnTo>
                  <a:lnTo>
                    <a:pt x="0" y="114"/>
                  </a:lnTo>
                  <a:lnTo>
                    <a:pt x="0" y="108"/>
                  </a:lnTo>
                  <a:lnTo>
                    <a:pt x="0" y="102"/>
                  </a:lnTo>
                  <a:lnTo>
                    <a:pt x="6" y="96"/>
                  </a:lnTo>
                  <a:lnTo>
                    <a:pt x="6" y="90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24" y="60"/>
                  </a:lnTo>
                  <a:lnTo>
                    <a:pt x="30" y="48"/>
                  </a:lnTo>
                  <a:lnTo>
                    <a:pt x="36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6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1416" y="126"/>
                  </a:lnTo>
                  <a:lnTo>
                    <a:pt x="1392" y="49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s-C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492" name="Freeform 63"/>
            <p:cNvSpPr>
              <a:spLocks/>
            </p:cNvSpPr>
            <p:nvPr/>
          </p:nvSpPr>
          <p:spPr bwMode="auto">
            <a:xfrm>
              <a:off x="2327" y="1930"/>
              <a:ext cx="1446" cy="768"/>
            </a:xfrm>
            <a:custGeom>
              <a:avLst/>
              <a:gdLst>
                <a:gd name="T0" fmla="*/ 1446 w 1446"/>
                <a:gd name="T1" fmla="*/ 12 h 768"/>
                <a:gd name="T2" fmla="*/ 1440 w 1446"/>
                <a:gd name="T3" fmla="*/ 36 h 768"/>
                <a:gd name="T4" fmla="*/ 1428 w 1446"/>
                <a:gd name="T5" fmla="*/ 54 h 768"/>
                <a:gd name="T6" fmla="*/ 1416 w 1446"/>
                <a:gd name="T7" fmla="*/ 72 h 768"/>
                <a:gd name="T8" fmla="*/ 1404 w 1446"/>
                <a:gd name="T9" fmla="*/ 90 h 768"/>
                <a:gd name="T10" fmla="*/ 1380 w 1446"/>
                <a:gd name="T11" fmla="*/ 108 h 768"/>
                <a:gd name="T12" fmla="*/ 1356 w 1446"/>
                <a:gd name="T13" fmla="*/ 126 h 768"/>
                <a:gd name="T14" fmla="*/ 1332 w 1446"/>
                <a:gd name="T15" fmla="*/ 144 h 768"/>
                <a:gd name="T16" fmla="*/ 1314 w 1446"/>
                <a:gd name="T17" fmla="*/ 156 h 768"/>
                <a:gd name="T18" fmla="*/ 1278 w 1446"/>
                <a:gd name="T19" fmla="*/ 174 h 768"/>
                <a:gd name="T20" fmla="*/ 1242 w 1446"/>
                <a:gd name="T21" fmla="*/ 192 h 768"/>
                <a:gd name="T22" fmla="*/ 1200 w 1446"/>
                <a:gd name="T23" fmla="*/ 210 h 768"/>
                <a:gd name="T24" fmla="*/ 1158 w 1446"/>
                <a:gd name="T25" fmla="*/ 222 h 768"/>
                <a:gd name="T26" fmla="*/ 1110 w 1446"/>
                <a:gd name="T27" fmla="*/ 240 h 768"/>
                <a:gd name="T28" fmla="*/ 1062 w 1446"/>
                <a:gd name="T29" fmla="*/ 252 h 768"/>
                <a:gd name="T30" fmla="*/ 1014 w 1446"/>
                <a:gd name="T31" fmla="*/ 264 h 768"/>
                <a:gd name="T32" fmla="*/ 954 w 1446"/>
                <a:gd name="T33" fmla="*/ 282 h 768"/>
                <a:gd name="T34" fmla="*/ 900 w 1446"/>
                <a:gd name="T35" fmla="*/ 294 h 768"/>
                <a:gd name="T36" fmla="*/ 840 w 1446"/>
                <a:gd name="T37" fmla="*/ 306 h 768"/>
                <a:gd name="T38" fmla="*/ 780 w 1446"/>
                <a:gd name="T39" fmla="*/ 312 h 768"/>
                <a:gd name="T40" fmla="*/ 714 w 1446"/>
                <a:gd name="T41" fmla="*/ 324 h 768"/>
                <a:gd name="T42" fmla="*/ 648 w 1446"/>
                <a:gd name="T43" fmla="*/ 336 h 768"/>
                <a:gd name="T44" fmla="*/ 582 w 1446"/>
                <a:gd name="T45" fmla="*/ 342 h 768"/>
                <a:gd name="T46" fmla="*/ 534 w 1446"/>
                <a:gd name="T47" fmla="*/ 348 h 768"/>
                <a:gd name="T48" fmla="*/ 462 w 1446"/>
                <a:gd name="T49" fmla="*/ 354 h 768"/>
                <a:gd name="T50" fmla="*/ 390 w 1446"/>
                <a:gd name="T51" fmla="*/ 360 h 768"/>
                <a:gd name="T52" fmla="*/ 318 w 1446"/>
                <a:gd name="T53" fmla="*/ 360 h 768"/>
                <a:gd name="T54" fmla="*/ 246 w 1446"/>
                <a:gd name="T55" fmla="*/ 366 h 768"/>
                <a:gd name="T56" fmla="*/ 174 w 1446"/>
                <a:gd name="T57" fmla="*/ 366 h 768"/>
                <a:gd name="T58" fmla="*/ 102 w 1446"/>
                <a:gd name="T59" fmla="*/ 372 h 768"/>
                <a:gd name="T60" fmla="*/ 24 w 1446"/>
                <a:gd name="T61" fmla="*/ 372 h 768"/>
                <a:gd name="T62" fmla="*/ 24 w 1446"/>
                <a:gd name="T63" fmla="*/ 768 h 768"/>
                <a:gd name="T64" fmla="*/ 102 w 1446"/>
                <a:gd name="T65" fmla="*/ 768 h 768"/>
                <a:gd name="T66" fmla="*/ 174 w 1446"/>
                <a:gd name="T67" fmla="*/ 762 h 768"/>
                <a:gd name="T68" fmla="*/ 246 w 1446"/>
                <a:gd name="T69" fmla="*/ 762 h 768"/>
                <a:gd name="T70" fmla="*/ 318 w 1446"/>
                <a:gd name="T71" fmla="*/ 756 h 768"/>
                <a:gd name="T72" fmla="*/ 390 w 1446"/>
                <a:gd name="T73" fmla="*/ 756 h 768"/>
                <a:gd name="T74" fmla="*/ 462 w 1446"/>
                <a:gd name="T75" fmla="*/ 750 h 768"/>
                <a:gd name="T76" fmla="*/ 534 w 1446"/>
                <a:gd name="T77" fmla="*/ 744 h 768"/>
                <a:gd name="T78" fmla="*/ 582 w 1446"/>
                <a:gd name="T79" fmla="*/ 738 h 768"/>
                <a:gd name="T80" fmla="*/ 648 w 1446"/>
                <a:gd name="T81" fmla="*/ 732 h 768"/>
                <a:gd name="T82" fmla="*/ 714 w 1446"/>
                <a:gd name="T83" fmla="*/ 720 h 768"/>
                <a:gd name="T84" fmla="*/ 780 w 1446"/>
                <a:gd name="T85" fmla="*/ 708 h 768"/>
                <a:gd name="T86" fmla="*/ 840 w 1446"/>
                <a:gd name="T87" fmla="*/ 702 h 768"/>
                <a:gd name="T88" fmla="*/ 900 w 1446"/>
                <a:gd name="T89" fmla="*/ 690 h 768"/>
                <a:gd name="T90" fmla="*/ 954 w 1446"/>
                <a:gd name="T91" fmla="*/ 678 h 768"/>
                <a:gd name="T92" fmla="*/ 1014 w 1446"/>
                <a:gd name="T93" fmla="*/ 660 h 768"/>
                <a:gd name="T94" fmla="*/ 1062 w 1446"/>
                <a:gd name="T95" fmla="*/ 648 h 768"/>
                <a:gd name="T96" fmla="*/ 1110 w 1446"/>
                <a:gd name="T97" fmla="*/ 636 h 768"/>
                <a:gd name="T98" fmla="*/ 1158 w 1446"/>
                <a:gd name="T99" fmla="*/ 618 h 768"/>
                <a:gd name="T100" fmla="*/ 1200 w 1446"/>
                <a:gd name="T101" fmla="*/ 606 h 768"/>
                <a:gd name="T102" fmla="*/ 1242 w 1446"/>
                <a:gd name="T103" fmla="*/ 588 h 768"/>
                <a:gd name="T104" fmla="*/ 1278 w 1446"/>
                <a:gd name="T105" fmla="*/ 570 h 768"/>
                <a:gd name="T106" fmla="*/ 1314 w 1446"/>
                <a:gd name="T107" fmla="*/ 552 h 768"/>
                <a:gd name="T108" fmla="*/ 1332 w 1446"/>
                <a:gd name="T109" fmla="*/ 540 h 768"/>
                <a:gd name="T110" fmla="*/ 1356 w 1446"/>
                <a:gd name="T111" fmla="*/ 522 h 768"/>
                <a:gd name="T112" fmla="*/ 1380 w 1446"/>
                <a:gd name="T113" fmla="*/ 504 h 768"/>
                <a:gd name="T114" fmla="*/ 1404 w 1446"/>
                <a:gd name="T115" fmla="*/ 486 h 768"/>
                <a:gd name="T116" fmla="*/ 1416 w 1446"/>
                <a:gd name="T117" fmla="*/ 468 h 768"/>
                <a:gd name="T118" fmla="*/ 1428 w 1446"/>
                <a:gd name="T119" fmla="*/ 450 h 768"/>
                <a:gd name="T120" fmla="*/ 1440 w 1446"/>
                <a:gd name="T121" fmla="*/ 432 h 768"/>
                <a:gd name="T122" fmla="*/ 1446 w 1446"/>
                <a:gd name="T123" fmla="*/ 408 h 768"/>
                <a:gd name="T124" fmla="*/ 1446 w 1446"/>
                <a:gd name="T125" fmla="*/ 0 h 76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46"/>
                <a:gd name="T190" fmla="*/ 0 h 768"/>
                <a:gd name="T191" fmla="*/ 1446 w 1446"/>
                <a:gd name="T192" fmla="*/ 768 h 76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46" h="768">
                  <a:moveTo>
                    <a:pt x="1446" y="0"/>
                  </a:moveTo>
                  <a:lnTo>
                    <a:pt x="1446" y="6"/>
                  </a:lnTo>
                  <a:lnTo>
                    <a:pt x="1446" y="12"/>
                  </a:lnTo>
                  <a:lnTo>
                    <a:pt x="1440" y="18"/>
                  </a:lnTo>
                  <a:lnTo>
                    <a:pt x="1440" y="30"/>
                  </a:lnTo>
                  <a:lnTo>
                    <a:pt x="1440" y="36"/>
                  </a:lnTo>
                  <a:lnTo>
                    <a:pt x="1434" y="42"/>
                  </a:lnTo>
                  <a:lnTo>
                    <a:pt x="1434" y="48"/>
                  </a:lnTo>
                  <a:lnTo>
                    <a:pt x="1428" y="54"/>
                  </a:lnTo>
                  <a:lnTo>
                    <a:pt x="1428" y="60"/>
                  </a:lnTo>
                  <a:lnTo>
                    <a:pt x="1422" y="66"/>
                  </a:lnTo>
                  <a:lnTo>
                    <a:pt x="1416" y="72"/>
                  </a:lnTo>
                  <a:lnTo>
                    <a:pt x="1416" y="78"/>
                  </a:lnTo>
                  <a:lnTo>
                    <a:pt x="1410" y="84"/>
                  </a:lnTo>
                  <a:lnTo>
                    <a:pt x="1404" y="90"/>
                  </a:lnTo>
                  <a:lnTo>
                    <a:pt x="1398" y="96"/>
                  </a:lnTo>
                  <a:lnTo>
                    <a:pt x="1392" y="102"/>
                  </a:lnTo>
                  <a:lnTo>
                    <a:pt x="1380" y="108"/>
                  </a:lnTo>
                  <a:lnTo>
                    <a:pt x="1374" y="114"/>
                  </a:lnTo>
                  <a:lnTo>
                    <a:pt x="1368" y="120"/>
                  </a:lnTo>
                  <a:lnTo>
                    <a:pt x="1356" y="126"/>
                  </a:lnTo>
                  <a:lnTo>
                    <a:pt x="1350" y="132"/>
                  </a:lnTo>
                  <a:lnTo>
                    <a:pt x="1344" y="138"/>
                  </a:lnTo>
                  <a:lnTo>
                    <a:pt x="1332" y="144"/>
                  </a:lnTo>
                  <a:lnTo>
                    <a:pt x="1320" y="150"/>
                  </a:lnTo>
                  <a:lnTo>
                    <a:pt x="1314" y="156"/>
                  </a:lnTo>
                  <a:lnTo>
                    <a:pt x="1302" y="162"/>
                  </a:lnTo>
                  <a:lnTo>
                    <a:pt x="1290" y="168"/>
                  </a:lnTo>
                  <a:lnTo>
                    <a:pt x="1278" y="174"/>
                  </a:lnTo>
                  <a:lnTo>
                    <a:pt x="1266" y="180"/>
                  </a:lnTo>
                  <a:lnTo>
                    <a:pt x="1254" y="186"/>
                  </a:lnTo>
                  <a:lnTo>
                    <a:pt x="1242" y="192"/>
                  </a:lnTo>
                  <a:lnTo>
                    <a:pt x="1230" y="198"/>
                  </a:lnTo>
                  <a:lnTo>
                    <a:pt x="1218" y="204"/>
                  </a:lnTo>
                  <a:lnTo>
                    <a:pt x="1200" y="210"/>
                  </a:lnTo>
                  <a:lnTo>
                    <a:pt x="1188" y="216"/>
                  </a:lnTo>
                  <a:lnTo>
                    <a:pt x="1176" y="216"/>
                  </a:lnTo>
                  <a:lnTo>
                    <a:pt x="1158" y="222"/>
                  </a:lnTo>
                  <a:lnTo>
                    <a:pt x="1146" y="228"/>
                  </a:lnTo>
                  <a:lnTo>
                    <a:pt x="1128" y="234"/>
                  </a:lnTo>
                  <a:lnTo>
                    <a:pt x="1110" y="240"/>
                  </a:lnTo>
                  <a:lnTo>
                    <a:pt x="1098" y="246"/>
                  </a:lnTo>
                  <a:lnTo>
                    <a:pt x="1080" y="246"/>
                  </a:lnTo>
                  <a:lnTo>
                    <a:pt x="1062" y="252"/>
                  </a:lnTo>
                  <a:lnTo>
                    <a:pt x="1044" y="258"/>
                  </a:lnTo>
                  <a:lnTo>
                    <a:pt x="1026" y="264"/>
                  </a:lnTo>
                  <a:lnTo>
                    <a:pt x="1014" y="264"/>
                  </a:lnTo>
                  <a:lnTo>
                    <a:pt x="996" y="270"/>
                  </a:lnTo>
                  <a:lnTo>
                    <a:pt x="972" y="276"/>
                  </a:lnTo>
                  <a:lnTo>
                    <a:pt x="954" y="282"/>
                  </a:lnTo>
                  <a:lnTo>
                    <a:pt x="936" y="282"/>
                  </a:lnTo>
                  <a:lnTo>
                    <a:pt x="918" y="288"/>
                  </a:lnTo>
                  <a:lnTo>
                    <a:pt x="900" y="294"/>
                  </a:lnTo>
                  <a:lnTo>
                    <a:pt x="882" y="294"/>
                  </a:lnTo>
                  <a:lnTo>
                    <a:pt x="858" y="300"/>
                  </a:lnTo>
                  <a:lnTo>
                    <a:pt x="840" y="306"/>
                  </a:lnTo>
                  <a:lnTo>
                    <a:pt x="816" y="306"/>
                  </a:lnTo>
                  <a:lnTo>
                    <a:pt x="798" y="312"/>
                  </a:lnTo>
                  <a:lnTo>
                    <a:pt x="780" y="312"/>
                  </a:lnTo>
                  <a:lnTo>
                    <a:pt x="756" y="318"/>
                  </a:lnTo>
                  <a:lnTo>
                    <a:pt x="738" y="324"/>
                  </a:lnTo>
                  <a:lnTo>
                    <a:pt x="714" y="324"/>
                  </a:lnTo>
                  <a:lnTo>
                    <a:pt x="690" y="330"/>
                  </a:lnTo>
                  <a:lnTo>
                    <a:pt x="672" y="330"/>
                  </a:lnTo>
                  <a:lnTo>
                    <a:pt x="648" y="336"/>
                  </a:lnTo>
                  <a:lnTo>
                    <a:pt x="624" y="336"/>
                  </a:lnTo>
                  <a:lnTo>
                    <a:pt x="600" y="336"/>
                  </a:lnTo>
                  <a:lnTo>
                    <a:pt x="582" y="342"/>
                  </a:lnTo>
                  <a:lnTo>
                    <a:pt x="558" y="342"/>
                  </a:lnTo>
                  <a:lnTo>
                    <a:pt x="534" y="348"/>
                  </a:lnTo>
                  <a:lnTo>
                    <a:pt x="510" y="348"/>
                  </a:lnTo>
                  <a:lnTo>
                    <a:pt x="486" y="348"/>
                  </a:lnTo>
                  <a:lnTo>
                    <a:pt x="462" y="354"/>
                  </a:lnTo>
                  <a:lnTo>
                    <a:pt x="438" y="354"/>
                  </a:lnTo>
                  <a:lnTo>
                    <a:pt x="414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42" y="360"/>
                  </a:lnTo>
                  <a:lnTo>
                    <a:pt x="318" y="360"/>
                  </a:lnTo>
                  <a:lnTo>
                    <a:pt x="294" y="366"/>
                  </a:lnTo>
                  <a:lnTo>
                    <a:pt x="270" y="366"/>
                  </a:lnTo>
                  <a:lnTo>
                    <a:pt x="246" y="366"/>
                  </a:lnTo>
                  <a:lnTo>
                    <a:pt x="222" y="366"/>
                  </a:lnTo>
                  <a:lnTo>
                    <a:pt x="198" y="366"/>
                  </a:lnTo>
                  <a:lnTo>
                    <a:pt x="174" y="366"/>
                  </a:lnTo>
                  <a:lnTo>
                    <a:pt x="150" y="372"/>
                  </a:lnTo>
                  <a:lnTo>
                    <a:pt x="126" y="372"/>
                  </a:lnTo>
                  <a:lnTo>
                    <a:pt x="102" y="372"/>
                  </a:lnTo>
                  <a:lnTo>
                    <a:pt x="78" y="372"/>
                  </a:lnTo>
                  <a:lnTo>
                    <a:pt x="48" y="372"/>
                  </a:lnTo>
                  <a:lnTo>
                    <a:pt x="24" y="372"/>
                  </a:lnTo>
                  <a:lnTo>
                    <a:pt x="0" y="372"/>
                  </a:lnTo>
                  <a:lnTo>
                    <a:pt x="0" y="768"/>
                  </a:lnTo>
                  <a:lnTo>
                    <a:pt x="24" y="768"/>
                  </a:lnTo>
                  <a:lnTo>
                    <a:pt x="48" y="768"/>
                  </a:lnTo>
                  <a:lnTo>
                    <a:pt x="78" y="768"/>
                  </a:lnTo>
                  <a:lnTo>
                    <a:pt x="102" y="768"/>
                  </a:lnTo>
                  <a:lnTo>
                    <a:pt x="126" y="768"/>
                  </a:lnTo>
                  <a:lnTo>
                    <a:pt x="150" y="768"/>
                  </a:lnTo>
                  <a:lnTo>
                    <a:pt x="174" y="762"/>
                  </a:lnTo>
                  <a:lnTo>
                    <a:pt x="198" y="762"/>
                  </a:lnTo>
                  <a:lnTo>
                    <a:pt x="222" y="762"/>
                  </a:lnTo>
                  <a:lnTo>
                    <a:pt x="246" y="762"/>
                  </a:lnTo>
                  <a:lnTo>
                    <a:pt x="270" y="762"/>
                  </a:lnTo>
                  <a:lnTo>
                    <a:pt x="294" y="762"/>
                  </a:lnTo>
                  <a:lnTo>
                    <a:pt x="318" y="756"/>
                  </a:lnTo>
                  <a:lnTo>
                    <a:pt x="342" y="756"/>
                  </a:lnTo>
                  <a:lnTo>
                    <a:pt x="366" y="756"/>
                  </a:lnTo>
                  <a:lnTo>
                    <a:pt x="390" y="756"/>
                  </a:lnTo>
                  <a:lnTo>
                    <a:pt x="414" y="750"/>
                  </a:lnTo>
                  <a:lnTo>
                    <a:pt x="438" y="750"/>
                  </a:lnTo>
                  <a:lnTo>
                    <a:pt x="462" y="750"/>
                  </a:lnTo>
                  <a:lnTo>
                    <a:pt x="486" y="744"/>
                  </a:lnTo>
                  <a:lnTo>
                    <a:pt x="510" y="744"/>
                  </a:lnTo>
                  <a:lnTo>
                    <a:pt x="534" y="744"/>
                  </a:lnTo>
                  <a:lnTo>
                    <a:pt x="558" y="738"/>
                  </a:lnTo>
                  <a:lnTo>
                    <a:pt x="582" y="738"/>
                  </a:lnTo>
                  <a:lnTo>
                    <a:pt x="600" y="732"/>
                  </a:lnTo>
                  <a:lnTo>
                    <a:pt x="624" y="732"/>
                  </a:lnTo>
                  <a:lnTo>
                    <a:pt x="648" y="732"/>
                  </a:lnTo>
                  <a:lnTo>
                    <a:pt x="672" y="726"/>
                  </a:lnTo>
                  <a:lnTo>
                    <a:pt x="690" y="726"/>
                  </a:lnTo>
                  <a:lnTo>
                    <a:pt x="714" y="720"/>
                  </a:lnTo>
                  <a:lnTo>
                    <a:pt x="738" y="720"/>
                  </a:lnTo>
                  <a:lnTo>
                    <a:pt x="756" y="714"/>
                  </a:lnTo>
                  <a:lnTo>
                    <a:pt x="780" y="708"/>
                  </a:lnTo>
                  <a:lnTo>
                    <a:pt x="798" y="708"/>
                  </a:lnTo>
                  <a:lnTo>
                    <a:pt x="816" y="702"/>
                  </a:lnTo>
                  <a:lnTo>
                    <a:pt x="840" y="702"/>
                  </a:lnTo>
                  <a:lnTo>
                    <a:pt x="858" y="696"/>
                  </a:lnTo>
                  <a:lnTo>
                    <a:pt x="882" y="690"/>
                  </a:lnTo>
                  <a:lnTo>
                    <a:pt x="900" y="690"/>
                  </a:lnTo>
                  <a:lnTo>
                    <a:pt x="918" y="684"/>
                  </a:lnTo>
                  <a:lnTo>
                    <a:pt x="936" y="678"/>
                  </a:lnTo>
                  <a:lnTo>
                    <a:pt x="954" y="678"/>
                  </a:lnTo>
                  <a:lnTo>
                    <a:pt x="972" y="672"/>
                  </a:lnTo>
                  <a:lnTo>
                    <a:pt x="996" y="666"/>
                  </a:lnTo>
                  <a:lnTo>
                    <a:pt x="1014" y="660"/>
                  </a:lnTo>
                  <a:lnTo>
                    <a:pt x="1026" y="660"/>
                  </a:lnTo>
                  <a:lnTo>
                    <a:pt x="1044" y="654"/>
                  </a:lnTo>
                  <a:lnTo>
                    <a:pt x="1062" y="648"/>
                  </a:lnTo>
                  <a:lnTo>
                    <a:pt x="1080" y="642"/>
                  </a:lnTo>
                  <a:lnTo>
                    <a:pt x="1098" y="642"/>
                  </a:lnTo>
                  <a:lnTo>
                    <a:pt x="1110" y="636"/>
                  </a:lnTo>
                  <a:lnTo>
                    <a:pt x="1128" y="630"/>
                  </a:lnTo>
                  <a:lnTo>
                    <a:pt x="1146" y="624"/>
                  </a:lnTo>
                  <a:lnTo>
                    <a:pt x="1158" y="618"/>
                  </a:lnTo>
                  <a:lnTo>
                    <a:pt x="1176" y="612"/>
                  </a:lnTo>
                  <a:lnTo>
                    <a:pt x="1188" y="612"/>
                  </a:lnTo>
                  <a:lnTo>
                    <a:pt x="1200" y="606"/>
                  </a:lnTo>
                  <a:lnTo>
                    <a:pt x="1218" y="600"/>
                  </a:lnTo>
                  <a:lnTo>
                    <a:pt x="1230" y="594"/>
                  </a:lnTo>
                  <a:lnTo>
                    <a:pt x="1242" y="588"/>
                  </a:lnTo>
                  <a:lnTo>
                    <a:pt x="1254" y="582"/>
                  </a:lnTo>
                  <a:lnTo>
                    <a:pt x="1266" y="576"/>
                  </a:lnTo>
                  <a:lnTo>
                    <a:pt x="1278" y="570"/>
                  </a:lnTo>
                  <a:lnTo>
                    <a:pt x="1290" y="564"/>
                  </a:lnTo>
                  <a:lnTo>
                    <a:pt x="1302" y="558"/>
                  </a:lnTo>
                  <a:lnTo>
                    <a:pt x="1314" y="552"/>
                  </a:lnTo>
                  <a:lnTo>
                    <a:pt x="1320" y="546"/>
                  </a:lnTo>
                  <a:lnTo>
                    <a:pt x="1332" y="540"/>
                  </a:lnTo>
                  <a:lnTo>
                    <a:pt x="1344" y="534"/>
                  </a:lnTo>
                  <a:lnTo>
                    <a:pt x="1350" y="528"/>
                  </a:lnTo>
                  <a:lnTo>
                    <a:pt x="1356" y="522"/>
                  </a:lnTo>
                  <a:lnTo>
                    <a:pt x="1368" y="516"/>
                  </a:lnTo>
                  <a:lnTo>
                    <a:pt x="1374" y="510"/>
                  </a:lnTo>
                  <a:lnTo>
                    <a:pt x="1380" y="504"/>
                  </a:lnTo>
                  <a:lnTo>
                    <a:pt x="1392" y="498"/>
                  </a:lnTo>
                  <a:lnTo>
                    <a:pt x="1398" y="492"/>
                  </a:lnTo>
                  <a:lnTo>
                    <a:pt x="1404" y="486"/>
                  </a:lnTo>
                  <a:lnTo>
                    <a:pt x="1410" y="480"/>
                  </a:lnTo>
                  <a:lnTo>
                    <a:pt x="1416" y="474"/>
                  </a:lnTo>
                  <a:lnTo>
                    <a:pt x="1416" y="468"/>
                  </a:lnTo>
                  <a:lnTo>
                    <a:pt x="1422" y="462"/>
                  </a:lnTo>
                  <a:lnTo>
                    <a:pt x="1428" y="456"/>
                  </a:lnTo>
                  <a:lnTo>
                    <a:pt x="1428" y="450"/>
                  </a:lnTo>
                  <a:lnTo>
                    <a:pt x="1434" y="444"/>
                  </a:lnTo>
                  <a:lnTo>
                    <a:pt x="1434" y="438"/>
                  </a:lnTo>
                  <a:lnTo>
                    <a:pt x="1440" y="432"/>
                  </a:lnTo>
                  <a:lnTo>
                    <a:pt x="1440" y="426"/>
                  </a:lnTo>
                  <a:lnTo>
                    <a:pt x="1440" y="414"/>
                  </a:lnTo>
                  <a:lnTo>
                    <a:pt x="1446" y="408"/>
                  </a:lnTo>
                  <a:lnTo>
                    <a:pt x="1446" y="402"/>
                  </a:lnTo>
                  <a:lnTo>
                    <a:pt x="1446" y="396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96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s-C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493" name="Freeform 64"/>
            <p:cNvSpPr>
              <a:spLocks/>
            </p:cNvSpPr>
            <p:nvPr/>
          </p:nvSpPr>
          <p:spPr bwMode="auto">
            <a:xfrm>
              <a:off x="2327" y="1930"/>
              <a:ext cx="1446" cy="768"/>
            </a:xfrm>
            <a:custGeom>
              <a:avLst/>
              <a:gdLst>
                <a:gd name="T0" fmla="*/ 1446 w 1446"/>
                <a:gd name="T1" fmla="*/ 12 h 768"/>
                <a:gd name="T2" fmla="*/ 1440 w 1446"/>
                <a:gd name="T3" fmla="*/ 36 h 768"/>
                <a:gd name="T4" fmla="*/ 1428 w 1446"/>
                <a:gd name="T5" fmla="*/ 54 h 768"/>
                <a:gd name="T6" fmla="*/ 1416 w 1446"/>
                <a:gd name="T7" fmla="*/ 72 h 768"/>
                <a:gd name="T8" fmla="*/ 1404 w 1446"/>
                <a:gd name="T9" fmla="*/ 90 h 768"/>
                <a:gd name="T10" fmla="*/ 1380 w 1446"/>
                <a:gd name="T11" fmla="*/ 108 h 768"/>
                <a:gd name="T12" fmla="*/ 1356 w 1446"/>
                <a:gd name="T13" fmla="*/ 126 h 768"/>
                <a:gd name="T14" fmla="*/ 1332 w 1446"/>
                <a:gd name="T15" fmla="*/ 144 h 768"/>
                <a:gd name="T16" fmla="*/ 1314 w 1446"/>
                <a:gd name="T17" fmla="*/ 156 h 768"/>
                <a:gd name="T18" fmla="*/ 1278 w 1446"/>
                <a:gd name="T19" fmla="*/ 174 h 768"/>
                <a:gd name="T20" fmla="*/ 1242 w 1446"/>
                <a:gd name="T21" fmla="*/ 192 h 768"/>
                <a:gd name="T22" fmla="*/ 1200 w 1446"/>
                <a:gd name="T23" fmla="*/ 210 h 768"/>
                <a:gd name="T24" fmla="*/ 1158 w 1446"/>
                <a:gd name="T25" fmla="*/ 222 h 768"/>
                <a:gd name="T26" fmla="*/ 1110 w 1446"/>
                <a:gd name="T27" fmla="*/ 240 h 768"/>
                <a:gd name="T28" fmla="*/ 1062 w 1446"/>
                <a:gd name="T29" fmla="*/ 252 h 768"/>
                <a:gd name="T30" fmla="*/ 1014 w 1446"/>
                <a:gd name="T31" fmla="*/ 264 h 768"/>
                <a:gd name="T32" fmla="*/ 954 w 1446"/>
                <a:gd name="T33" fmla="*/ 282 h 768"/>
                <a:gd name="T34" fmla="*/ 900 w 1446"/>
                <a:gd name="T35" fmla="*/ 294 h 768"/>
                <a:gd name="T36" fmla="*/ 840 w 1446"/>
                <a:gd name="T37" fmla="*/ 306 h 768"/>
                <a:gd name="T38" fmla="*/ 780 w 1446"/>
                <a:gd name="T39" fmla="*/ 312 h 768"/>
                <a:gd name="T40" fmla="*/ 714 w 1446"/>
                <a:gd name="T41" fmla="*/ 324 h 768"/>
                <a:gd name="T42" fmla="*/ 648 w 1446"/>
                <a:gd name="T43" fmla="*/ 336 h 768"/>
                <a:gd name="T44" fmla="*/ 582 w 1446"/>
                <a:gd name="T45" fmla="*/ 342 h 768"/>
                <a:gd name="T46" fmla="*/ 534 w 1446"/>
                <a:gd name="T47" fmla="*/ 348 h 768"/>
                <a:gd name="T48" fmla="*/ 462 w 1446"/>
                <a:gd name="T49" fmla="*/ 354 h 768"/>
                <a:gd name="T50" fmla="*/ 390 w 1446"/>
                <a:gd name="T51" fmla="*/ 360 h 768"/>
                <a:gd name="T52" fmla="*/ 318 w 1446"/>
                <a:gd name="T53" fmla="*/ 360 h 768"/>
                <a:gd name="T54" fmla="*/ 246 w 1446"/>
                <a:gd name="T55" fmla="*/ 366 h 768"/>
                <a:gd name="T56" fmla="*/ 174 w 1446"/>
                <a:gd name="T57" fmla="*/ 366 h 768"/>
                <a:gd name="T58" fmla="*/ 102 w 1446"/>
                <a:gd name="T59" fmla="*/ 372 h 768"/>
                <a:gd name="T60" fmla="*/ 24 w 1446"/>
                <a:gd name="T61" fmla="*/ 372 h 768"/>
                <a:gd name="T62" fmla="*/ 24 w 1446"/>
                <a:gd name="T63" fmla="*/ 768 h 768"/>
                <a:gd name="T64" fmla="*/ 102 w 1446"/>
                <a:gd name="T65" fmla="*/ 768 h 768"/>
                <a:gd name="T66" fmla="*/ 174 w 1446"/>
                <a:gd name="T67" fmla="*/ 762 h 768"/>
                <a:gd name="T68" fmla="*/ 246 w 1446"/>
                <a:gd name="T69" fmla="*/ 762 h 768"/>
                <a:gd name="T70" fmla="*/ 318 w 1446"/>
                <a:gd name="T71" fmla="*/ 756 h 768"/>
                <a:gd name="T72" fmla="*/ 390 w 1446"/>
                <a:gd name="T73" fmla="*/ 756 h 768"/>
                <a:gd name="T74" fmla="*/ 462 w 1446"/>
                <a:gd name="T75" fmla="*/ 750 h 768"/>
                <a:gd name="T76" fmla="*/ 534 w 1446"/>
                <a:gd name="T77" fmla="*/ 744 h 768"/>
                <a:gd name="T78" fmla="*/ 582 w 1446"/>
                <a:gd name="T79" fmla="*/ 738 h 768"/>
                <a:gd name="T80" fmla="*/ 648 w 1446"/>
                <a:gd name="T81" fmla="*/ 732 h 768"/>
                <a:gd name="T82" fmla="*/ 714 w 1446"/>
                <a:gd name="T83" fmla="*/ 720 h 768"/>
                <a:gd name="T84" fmla="*/ 780 w 1446"/>
                <a:gd name="T85" fmla="*/ 708 h 768"/>
                <a:gd name="T86" fmla="*/ 840 w 1446"/>
                <a:gd name="T87" fmla="*/ 702 h 768"/>
                <a:gd name="T88" fmla="*/ 900 w 1446"/>
                <a:gd name="T89" fmla="*/ 690 h 768"/>
                <a:gd name="T90" fmla="*/ 954 w 1446"/>
                <a:gd name="T91" fmla="*/ 678 h 768"/>
                <a:gd name="T92" fmla="*/ 1014 w 1446"/>
                <a:gd name="T93" fmla="*/ 660 h 768"/>
                <a:gd name="T94" fmla="*/ 1062 w 1446"/>
                <a:gd name="T95" fmla="*/ 648 h 768"/>
                <a:gd name="T96" fmla="*/ 1110 w 1446"/>
                <a:gd name="T97" fmla="*/ 636 h 768"/>
                <a:gd name="T98" fmla="*/ 1158 w 1446"/>
                <a:gd name="T99" fmla="*/ 618 h 768"/>
                <a:gd name="T100" fmla="*/ 1200 w 1446"/>
                <a:gd name="T101" fmla="*/ 606 h 768"/>
                <a:gd name="T102" fmla="*/ 1242 w 1446"/>
                <a:gd name="T103" fmla="*/ 588 h 768"/>
                <a:gd name="T104" fmla="*/ 1278 w 1446"/>
                <a:gd name="T105" fmla="*/ 570 h 768"/>
                <a:gd name="T106" fmla="*/ 1314 w 1446"/>
                <a:gd name="T107" fmla="*/ 552 h 768"/>
                <a:gd name="T108" fmla="*/ 1332 w 1446"/>
                <a:gd name="T109" fmla="*/ 540 h 768"/>
                <a:gd name="T110" fmla="*/ 1356 w 1446"/>
                <a:gd name="T111" fmla="*/ 522 h 768"/>
                <a:gd name="T112" fmla="*/ 1380 w 1446"/>
                <a:gd name="T113" fmla="*/ 504 h 768"/>
                <a:gd name="T114" fmla="*/ 1404 w 1446"/>
                <a:gd name="T115" fmla="*/ 486 h 768"/>
                <a:gd name="T116" fmla="*/ 1416 w 1446"/>
                <a:gd name="T117" fmla="*/ 468 h 768"/>
                <a:gd name="T118" fmla="*/ 1428 w 1446"/>
                <a:gd name="T119" fmla="*/ 450 h 768"/>
                <a:gd name="T120" fmla="*/ 1440 w 1446"/>
                <a:gd name="T121" fmla="*/ 432 h 768"/>
                <a:gd name="T122" fmla="*/ 1446 w 1446"/>
                <a:gd name="T123" fmla="*/ 408 h 768"/>
                <a:gd name="T124" fmla="*/ 1446 w 1446"/>
                <a:gd name="T125" fmla="*/ 0 h 76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46"/>
                <a:gd name="T190" fmla="*/ 0 h 768"/>
                <a:gd name="T191" fmla="*/ 1446 w 1446"/>
                <a:gd name="T192" fmla="*/ 768 h 76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46" h="768">
                  <a:moveTo>
                    <a:pt x="1446" y="0"/>
                  </a:moveTo>
                  <a:lnTo>
                    <a:pt x="1446" y="6"/>
                  </a:lnTo>
                  <a:lnTo>
                    <a:pt x="1446" y="12"/>
                  </a:lnTo>
                  <a:lnTo>
                    <a:pt x="1440" y="18"/>
                  </a:lnTo>
                  <a:lnTo>
                    <a:pt x="1440" y="30"/>
                  </a:lnTo>
                  <a:lnTo>
                    <a:pt x="1440" y="36"/>
                  </a:lnTo>
                  <a:lnTo>
                    <a:pt x="1434" y="42"/>
                  </a:lnTo>
                  <a:lnTo>
                    <a:pt x="1434" y="48"/>
                  </a:lnTo>
                  <a:lnTo>
                    <a:pt x="1428" y="54"/>
                  </a:lnTo>
                  <a:lnTo>
                    <a:pt x="1428" y="60"/>
                  </a:lnTo>
                  <a:lnTo>
                    <a:pt x="1422" y="66"/>
                  </a:lnTo>
                  <a:lnTo>
                    <a:pt x="1416" y="72"/>
                  </a:lnTo>
                  <a:lnTo>
                    <a:pt x="1416" y="78"/>
                  </a:lnTo>
                  <a:lnTo>
                    <a:pt x="1410" y="84"/>
                  </a:lnTo>
                  <a:lnTo>
                    <a:pt x="1404" y="90"/>
                  </a:lnTo>
                  <a:lnTo>
                    <a:pt x="1398" y="96"/>
                  </a:lnTo>
                  <a:lnTo>
                    <a:pt x="1392" y="102"/>
                  </a:lnTo>
                  <a:lnTo>
                    <a:pt x="1380" y="108"/>
                  </a:lnTo>
                  <a:lnTo>
                    <a:pt x="1374" y="114"/>
                  </a:lnTo>
                  <a:lnTo>
                    <a:pt x="1368" y="120"/>
                  </a:lnTo>
                  <a:lnTo>
                    <a:pt x="1356" y="126"/>
                  </a:lnTo>
                  <a:lnTo>
                    <a:pt x="1350" y="132"/>
                  </a:lnTo>
                  <a:lnTo>
                    <a:pt x="1344" y="138"/>
                  </a:lnTo>
                  <a:lnTo>
                    <a:pt x="1332" y="144"/>
                  </a:lnTo>
                  <a:lnTo>
                    <a:pt x="1320" y="150"/>
                  </a:lnTo>
                  <a:lnTo>
                    <a:pt x="1314" y="156"/>
                  </a:lnTo>
                  <a:lnTo>
                    <a:pt x="1302" y="162"/>
                  </a:lnTo>
                  <a:lnTo>
                    <a:pt x="1290" y="168"/>
                  </a:lnTo>
                  <a:lnTo>
                    <a:pt x="1278" y="174"/>
                  </a:lnTo>
                  <a:lnTo>
                    <a:pt x="1266" y="180"/>
                  </a:lnTo>
                  <a:lnTo>
                    <a:pt x="1254" y="186"/>
                  </a:lnTo>
                  <a:lnTo>
                    <a:pt x="1242" y="192"/>
                  </a:lnTo>
                  <a:lnTo>
                    <a:pt x="1230" y="198"/>
                  </a:lnTo>
                  <a:lnTo>
                    <a:pt x="1218" y="204"/>
                  </a:lnTo>
                  <a:lnTo>
                    <a:pt x="1200" y="210"/>
                  </a:lnTo>
                  <a:lnTo>
                    <a:pt x="1188" y="216"/>
                  </a:lnTo>
                  <a:lnTo>
                    <a:pt x="1176" y="216"/>
                  </a:lnTo>
                  <a:lnTo>
                    <a:pt x="1158" y="222"/>
                  </a:lnTo>
                  <a:lnTo>
                    <a:pt x="1146" y="228"/>
                  </a:lnTo>
                  <a:lnTo>
                    <a:pt x="1128" y="234"/>
                  </a:lnTo>
                  <a:lnTo>
                    <a:pt x="1110" y="240"/>
                  </a:lnTo>
                  <a:lnTo>
                    <a:pt x="1098" y="246"/>
                  </a:lnTo>
                  <a:lnTo>
                    <a:pt x="1080" y="246"/>
                  </a:lnTo>
                  <a:lnTo>
                    <a:pt x="1062" y="252"/>
                  </a:lnTo>
                  <a:lnTo>
                    <a:pt x="1044" y="258"/>
                  </a:lnTo>
                  <a:lnTo>
                    <a:pt x="1026" y="264"/>
                  </a:lnTo>
                  <a:lnTo>
                    <a:pt x="1014" y="264"/>
                  </a:lnTo>
                  <a:lnTo>
                    <a:pt x="996" y="270"/>
                  </a:lnTo>
                  <a:lnTo>
                    <a:pt x="972" y="276"/>
                  </a:lnTo>
                  <a:lnTo>
                    <a:pt x="954" y="282"/>
                  </a:lnTo>
                  <a:lnTo>
                    <a:pt x="936" y="282"/>
                  </a:lnTo>
                  <a:lnTo>
                    <a:pt x="918" y="288"/>
                  </a:lnTo>
                  <a:lnTo>
                    <a:pt x="900" y="294"/>
                  </a:lnTo>
                  <a:lnTo>
                    <a:pt x="882" y="294"/>
                  </a:lnTo>
                  <a:lnTo>
                    <a:pt x="858" y="300"/>
                  </a:lnTo>
                  <a:lnTo>
                    <a:pt x="840" y="306"/>
                  </a:lnTo>
                  <a:lnTo>
                    <a:pt x="816" y="306"/>
                  </a:lnTo>
                  <a:lnTo>
                    <a:pt x="798" y="312"/>
                  </a:lnTo>
                  <a:lnTo>
                    <a:pt x="780" y="312"/>
                  </a:lnTo>
                  <a:lnTo>
                    <a:pt x="756" y="318"/>
                  </a:lnTo>
                  <a:lnTo>
                    <a:pt x="738" y="324"/>
                  </a:lnTo>
                  <a:lnTo>
                    <a:pt x="714" y="324"/>
                  </a:lnTo>
                  <a:lnTo>
                    <a:pt x="690" y="330"/>
                  </a:lnTo>
                  <a:lnTo>
                    <a:pt x="672" y="330"/>
                  </a:lnTo>
                  <a:lnTo>
                    <a:pt x="648" y="336"/>
                  </a:lnTo>
                  <a:lnTo>
                    <a:pt x="624" y="336"/>
                  </a:lnTo>
                  <a:lnTo>
                    <a:pt x="600" y="336"/>
                  </a:lnTo>
                  <a:lnTo>
                    <a:pt x="582" y="342"/>
                  </a:lnTo>
                  <a:lnTo>
                    <a:pt x="558" y="342"/>
                  </a:lnTo>
                  <a:lnTo>
                    <a:pt x="534" y="348"/>
                  </a:lnTo>
                  <a:lnTo>
                    <a:pt x="510" y="348"/>
                  </a:lnTo>
                  <a:lnTo>
                    <a:pt x="486" y="348"/>
                  </a:lnTo>
                  <a:lnTo>
                    <a:pt x="462" y="354"/>
                  </a:lnTo>
                  <a:lnTo>
                    <a:pt x="438" y="354"/>
                  </a:lnTo>
                  <a:lnTo>
                    <a:pt x="414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42" y="360"/>
                  </a:lnTo>
                  <a:lnTo>
                    <a:pt x="318" y="360"/>
                  </a:lnTo>
                  <a:lnTo>
                    <a:pt x="294" y="366"/>
                  </a:lnTo>
                  <a:lnTo>
                    <a:pt x="270" y="366"/>
                  </a:lnTo>
                  <a:lnTo>
                    <a:pt x="246" y="366"/>
                  </a:lnTo>
                  <a:lnTo>
                    <a:pt x="222" y="366"/>
                  </a:lnTo>
                  <a:lnTo>
                    <a:pt x="198" y="366"/>
                  </a:lnTo>
                  <a:lnTo>
                    <a:pt x="174" y="366"/>
                  </a:lnTo>
                  <a:lnTo>
                    <a:pt x="150" y="372"/>
                  </a:lnTo>
                  <a:lnTo>
                    <a:pt x="126" y="372"/>
                  </a:lnTo>
                  <a:lnTo>
                    <a:pt x="102" y="372"/>
                  </a:lnTo>
                  <a:lnTo>
                    <a:pt x="78" y="372"/>
                  </a:lnTo>
                  <a:lnTo>
                    <a:pt x="48" y="372"/>
                  </a:lnTo>
                  <a:lnTo>
                    <a:pt x="24" y="372"/>
                  </a:lnTo>
                  <a:lnTo>
                    <a:pt x="0" y="372"/>
                  </a:lnTo>
                  <a:lnTo>
                    <a:pt x="0" y="768"/>
                  </a:lnTo>
                  <a:lnTo>
                    <a:pt x="24" y="768"/>
                  </a:lnTo>
                  <a:lnTo>
                    <a:pt x="48" y="768"/>
                  </a:lnTo>
                  <a:lnTo>
                    <a:pt x="78" y="768"/>
                  </a:lnTo>
                  <a:lnTo>
                    <a:pt x="102" y="768"/>
                  </a:lnTo>
                  <a:lnTo>
                    <a:pt x="126" y="768"/>
                  </a:lnTo>
                  <a:lnTo>
                    <a:pt x="150" y="768"/>
                  </a:lnTo>
                  <a:lnTo>
                    <a:pt x="174" y="762"/>
                  </a:lnTo>
                  <a:lnTo>
                    <a:pt x="198" y="762"/>
                  </a:lnTo>
                  <a:lnTo>
                    <a:pt x="222" y="762"/>
                  </a:lnTo>
                  <a:lnTo>
                    <a:pt x="246" y="762"/>
                  </a:lnTo>
                  <a:lnTo>
                    <a:pt x="270" y="762"/>
                  </a:lnTo>
                  <a:lnTo>
                    <a:pt x="294" y="762"/>
                  </a:lnTo>
                  <a:lnTo>
                    <a:pt x="318" y="756"/>
                  </a:lnTo>
                  <a:lnTo>
                    <a:pt x="342" y="756"/>
                  </a:lnTo>
                  <a:lnTo>
                    <a:pt x="366" y="756"/>
                  </a:lnTo>
                  <a:lnTo>
                    <a:pt x="390" y="756"/>
                  </a:lnTo>
                  <a:lnTo>
                    <a:pt x="414" y="750"/>
                  </a:lnTo>
                  <a:lnTo>
                    <a:pt x="438" y="750"/>
                  </a:lnTo>
                  <a:lnTo>
                    <a:pt x="462" y="750"/>
                  </a:lnTo>
                  <a:lnTo>
                    <a:pt x="486" y="744"/>
                  </a:lnTo>
                  <a:lnTo>
                    <a:pt x="510" y="744"/>
                  </a:lnTo>
                  <a:lnTo>
                    <a:pt x="534" y="744"/>
                  </a:lnTo>
                  <a:lnTo>
                    <a:pt x="558" y="738"/>
                  </a:lnTo>
                  <a:lnTo>
                    <a:pt x="582" y="738"/>
                  </a:lnTo>
                  <a:lnTo>
                    <a:pt x="600" y="732"/>
                  </a:lnTo>
                  <a:lnTo>
                    <a:pt x="624" y="732"/>
                  </a:lnTo>
                  <a:lnTo>
                    <a:pt x="648" y="732"/>
                  </a:lnTo>
                  <a:lnTo>
                    <a:pt x="672" y="726"/>
                  </a:lnTo>
                  <a:lnTo>
                    <a:pt x="690" y="726"/>
                  </a:lnTo>
                  <a:lnTo>
                    <a:pt x="714" y="720"/>
                  </a:lnTo>
                  <a:lnTo>
                    <a:pt x="738" y="720"/>
                  </a:lnTo>
                  <a:lnTo>
                    <a:pt x="756" y="714"/>
                  </a:lnTo>
                  <a:lnTo>
                    <a:pt x="780" y="708"/>
                  </a:lnTo>
                  <a:lnTo>
                    <a:pt x="798" y="708"/>
                  </a:lnTo>
                  <a:lnTo>
                    <a:pt x="816" y="702"/>
                  </a:lnTo>
                  <a:lnTo>
                    <a:pt x="840" y="702"/>
                  </a:lnTo>
                  <a:lnTo>
                    <a:pt x="858" y="696"/>
                  </a:lnTo>
                  <a:lnTo>
                    <a:pt x="882" y="690"/>
                  </a:lnTo>
                  <a:lnTo>
                    <a:pt x="900" y="690"/>
                  </a:lnTo>
                  <a:lnTo>
                    <a:pt x="918" y="684"/>
                  </a:lnTo>
                  <a:lnTo>
                    <a:pt x="936" y="678"/>
                  </a:lnTo>
                  <a:lnTo>
                    <a:pt x="954" y="678"/>
                  </a:lnTo>
                  <a:lnTo>
                    <a:pt x="972" y="672"/>
                  </a:lnTo>
                  <a:lnTo>
                    <a:pt x="996" y="666"/>
                  </a:lnTo>
                  <a:lnTo>
                    <a:pt x="1014" y="660"/>
                  </a:lnTo>
                  <a:lnTo>
                    <a:pt x="1026" y="660"/>
                  </a:lnTo>
                  <a:lnTo>
                    <a:pt x="1044" y="654"/>
                  </a:lnTo>
                  <a:lnTo>
                    <a:pt x="1062" y="648"/>
                  </a:lnTo>
                  <a:lnTo>
                    <a:pt x="1080" y="642"/>
                  </a:lnTo>
                  <a:lnTo>
                    <a:pt x="1098" y="642"/>
                  </a:lnTo>
                  <a:lnTo>
                    <a:pt x="1110" y="636"/>
                  </a:lnTo>
                  <a:lnTo>
                    <a:pt x="1128" y="630"/>
                  </a:lnTo>
                  <a:lnTo>
                    <a:pt x="1146" y="624"/>
                  </a:lnTo>
                  <a:lnTo>
                    <a:pt x="1158" y="618"/>
                  </a:lnTo>
                  <a:lnTo>
                    <a:pt x="1176" y="612"/>
                  </a:lnTo>
                  <a:lnTo>
                    <a:pt x="1188" y="612"/>
                  </a:lnTo>
                  <a:lnTo>
                    <a:pt x="1200" y="606"/>
                  </a:lnTo>
                  <a:lnTo>
                    <a:pt x="1218" y="600"/>
                  </a:lnTo>
                  <a:lnTo>
                    <a:pt x="1230" y="594"/>
                  </a:lnTo>
                  <a:lnTo>
                    <a:pt x="1242" y="588"/>
                  </a:lnTo>
                  <a:lnTo>
                    <a:pt x="1254" y="582"/>
                  </a:lnTo>
                  <a:lnTo>
                    <a:pt x="1266" y="576"/>
                  </a:lnTo>
                  <a:lnTo>
                    <a:pt x="1278" y="570"/>
                  </a:lnTo>
                  <a:lnTo>
                    <a:pt x="1290" y="564"/>
                  </a:lnTo>
                  <a:lnTo>
                    <a:pt x="1302" y="558"/>
                  </a:lnTo>
                  <a:lnTo>
                    <a:pt x="1314" y="552"/>
                  </a:lnTo>
                  <a:lnTo>
                    <a:pt x="1320" y="546"/>
                  </a:lnTo>
                  <a:lnTo>
                    <a:pt x="1332" y="540"/>
                  </a:lnTo>
                  <a:lnTo>
                    <a:pt x="1344" y="534"/>
                  </a:lnTo>
                  <a:lnTo>
                    <a:pt x="1350" y="528"/>
                  </a:lnTo>
                  <a:lnTo>
                    <a:pt x="1356" y="522"/>
                  </a:lnTo>
                  <a:lnTo>
                    <a:pt x="1368" y="516"/>
                  </a:lnTo>
                  <a:lnTo>
                    <a:pt x="1374" y="510"/>
                  </a:lnTo>
                  <a:lnTo>
                    <a:pt x="1380" y="504"/>
                  </a:lnTo>
                  <a:lnTo>
                    <a:pt x="1392" y="498"/>
                  </a:lnTo>
                  <a:lnTo>
                    <a:pt x="1398" y="492"/>
                  </a:lnTo>
                  <a:lnTo>
                    <a:pt x="1404" y="486"/>
                  </a:lnTo>
                  <a:lnTo>
                    <a:pt x="1410" y="480"/>
                  </a:lnTo>
                  <a:lnTo>
                    <a:pt x="1416" y="474"/>
                  </a:lnTo>
                  <a:lnTo>
                    <a:pt x="1416" y="468"/>
                  </a:lnTo>
                  <a:lnTo>
                    <a:pt x="1422" y="462"/>
                  </a:lnTo>
                  <a:lnTo>
                    <a:pt x="1428" y="456"/>
                  </a:lnTo>
                  <a:lnTo>
                    <a:pt x="1428" y="450"/>
                  </a:lnTo>
                  <a:lnTo>
                    <a:pt x="1434" y="444"/>
                  </a:lnTo>
                  <a:lnTo>
                    <a:pt x="1434" y="438"/>
                  </a:lnTo>
                  <a:lnTo>
                    <a:pt x="1440" y="432"/>
                  </a:lnTo>
                  <a:lnTo>
                    <a:pt x="1440" y="426"/>
                  </a:lnTo>
                  <a:lnTo>
                    <a:pt x="1440" y="414"/>
                  </a:lnTo>
                  <a:lnTo>
                    <a:pt x="1446" y="408"/>
                  </a:lnTo>
                  <a:lnTo>
                    <a:pt x="1446" y="402"/>
                  </a:lnTo>
                  <a:lnTo>
                    <a:pt x="1446" y="396"/>
                  </a:lnTo>
                  <a:lnTo>
                    <a:pt x="1446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s-C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494" name="Freeform 65"/>
            <p:cNvSpPr>
              <a:spLocks/>
            </p:cNvSpPr>
            <p:nvPr/>
          </p:nvSpPr>
          <p:spPr bwMode="auto">
            <a:xfrm>
              <a:off x="2327" y="1564"/>
              <a:ext cx="1446" cy="738"/>
            </a:xfrm>
            <a:custGeom>
              <a:avLst/>
              <a:gdLst>
                <a:gd name="T0" fmla="*/ 78 w 1446"/>
                <a:gd name="T1" fmla="*/ 0 h 738"/>
                <a:gd name="T2" fmla="*/ 150 w 1446"/>
                <a:gd name="T3" fmla="*/ 0 h 738"/>
                <a:gd name="T4" fmla="*/ 222 w 1446"/>
                <a:gd name="T5" fmla="*/ 0 h 738"/>
                <a:gd name="T6" fmla="*/ 294 w 1446"/>
                <a:gd name="T7" fmla="*/ 6 h 738"/>
                <a:gd name="T8" fmla="*/ 366 w 1446"/>
                <a:gd name="T9" fmla="*/ 12 h 738"/>
                <a:gd name="T10" fmla="*/ 438 w 1446"/>
                <a:gd name="T11" fmla="*/ 12 h 738"/>
                <a:gd name="T12" fmla="*/ 510 w 1446"/>
                <a:gd name="T13" fmla="*/ 18 h 738"/>
                <a:gd name="T14" fmla="*/ 582 w 1446"/>
                <a:gd name="T15" fmla="*/ 30 h 738"/>
                <a:gd name="T16" fmla="*/ 648 w 1446"/>
                <a:gd name="T17" fmla="*/ 36 h 738"/>
                <a:gd name="T18" fmla="*/ 714 w 1446"/>
                <a:gd name="T19" fmla="*/ 42 h 738"/>
                <a:gd name="T20" fmla="*/ 780 w 1446"/>
                <a:gd name="T21" fmla="*/ 54 h 738"/>
                <a:gd name="T22" fmla="*/ 840 w 1446"/>
                <a:gd name="T23" fmla="*/ 66 h 738"/>
                <a:gd name="T24" fmla="*/ 900 w 1446"/>
                <a:gd name="T25" fmla="*/ 78 h 738"/>
                <a:gd name="T26" fmla="*/ 954 w 1446"/>
                <a:gd name="T27" fmla="*/ 90 h 738"/>
                <a:gd name="T28" fmla="*/ 1014 w 1446"/>
                <a:gd name="T29" fmla="*/ 102 h 738"/>
                <a:gd name="T30" fmla="*/ 1044 w 1446"/>
                <a:gd name="T31" fmla="*/ 114 h 738"/>
                <a:gd name="T32" fmla="*/ 1098 w 1446"/>
                <a:gd name="T33" fmla="*/ 126 h 738"/>
                <a:gd name="T34" fmla="*/ 1146 w 1446"/>
                <a:gd name="T35" fmla="*/ 138 h 738"/>
                <a:gd name="T36" fmla="*/ 1188 w 1446"/>
                <a:gd name="T37" fmla="*/ 156 h 738"/>
                <a:gd name="T38" fmla="*/ 1230 w 1446"/>
                <a:gd name="T39" fmla="*/ 174 h 738"/>
                <a:gd name="T40" fmla="*/ 1266 w 1446"/>
                <a:gd name="T41" fmla="*/ 186 h 738"/>
                <a:gd name="T42" fmla="*/ 1302 w 1446"/>
                <a:gd name="T43" fmla="*/ 204 h 738"/>
                <a:gd name="T44" fmla="*/ 1332 w 1446"/>
                <a:gd name="T45" fmla="*/ 222 h 738"/>
                <a:gd name="T46" fmla="*/ 1356 w 1446"/>
                <a:gd name="T47" fmla="*/ 240 h 738"/>
                <a:gd name="T48" fmla="*/ 1380 w 1446"/>
                <a:gd name="T49" fmla="*/ 258 h 738"/>
                <a:gd name="T50" fmla="*/ 1404 w 1446"/>
                <a:gd name="T51" fmla="*/ 276 h 738"/>
                <a:gd name="T52" fmla="*/ 1416 w 1446"/>
                <a:gd name="T53" fmla="*/ 300 h 738"/>
                <a:gd name="T54" fmla="*/ 1428 w 1446"/>
                <a:gd name="T55" fmla="*/ 318 h 738"/>
                <a:gd name="T56" fmla="*/ 1440 w 1446"/>
                <a:gd name="T57" fmla="*/ 336 h 738"/>
                <a:gd name="T58" fmla="*/ 1446 w 1446"/>
                <a:gd name="T59" fmla="*/ 354 h 738"/>
                <a:gd name="T60" fmla="*/ 1446 w 1446"/>
                <a:gd name="T61" fmla="*/ 372 h 738"/>
                <a:gd name="T62" fmla="*/ 1440 w 1446"/>
                <a:gd name="T63" fmla="*/ 396 h 738"/>
                <a:gd name="T64" fmla="*/ 1434 w 1446"/>
                <a:gd name="T65" fmla="*/ 414 h 738"/>
                <a:gd name="T66" fmla="*/ 1422 w 1446"/>
                <a:gd name="T67" fmla="*/ 432 h 738"/>
                <a:gd name="T68" fmla="*/ 1410 w 1446"/>
                <a:gd name="T69" fmla="*/ 450 h 738"/>
                <a:gd name="T70" fmla="*/ 1392 w 1446"/>
                <a:gd name="T71" fmla="*/ 468 h 738"/>
                <a:gd name="T72" fmla="*/ 1368 w 1446"/>
                <a:gd name="T73" fmla="*/ 486 h 738"/>
                <a:gd name="T74" fmla="*/ 1344 w 1446"/>
                <a:gd name="T75" fmla="*/ 504 h 738"/>
                <a:gd name="T76" fmla="*/ 1314 w 1446"/>
                <a:gd name="T77" fmla="*/ 522 h 738"/>
                <a:gd name="T78" fmla="*/ 1278 w 1446"/>
                <a:gd name="T79" fmla="*/ 540 h 738"/>
                <a:gd name="T80" fmla="*/ 1242 w 1446"/>
                <a:gd name="T81" fmla="*/ 558 h 738"/>
                <a:gd name="T82" fmla="*/ 1200 w 1446"/>
                <a:gd name="T83" fmla="*/ 576 h 738"/>
                <a:gd name="T84" fmla="*/ 1158 w 1446"/>
                <a:gd name="T85" fmla="*/ 588 h 738"/>
                <a:gd name="T86" fmla="*/ 1110 w 1446"/>
                <a:gd name="T87" fmla="*/ 606 h 738"/>
                <a:gd name="T88" fmla="*/ 1062 w 1446"/>
                <a:gd name="T89" fmla="*/ 618 h 738"/>
                <a:gd name="T90" fmla="*/ 1014 w 1446"/>
                <a:gd name="T91" fmla="*/ 630 h 738"/>
                <a:gd name="T92" fmla="*/ 972 w 1446"/>
                <a:gd name="T93" fmla="*/ 642 h 738"/>
                <a:gd name="T94" fmla="*/ 918 w 1446"/>
                <a:gd name="T95" fmla="*/ 654 h 738"/>
                <a:gd name="T96" fmla="*/ 858 w 1446"/>
                <a:gd name="T97" fmla="*/ 666 h 738"/>
                <a:gd name="T98" fmla="*/ 798 w 1446"/>
                <a:gd name="T99" fmla="*/ 678 h 738"/>
                <a:gd name="T100" fmla="*/ 738 w 1446"/>
                <a:gd name="T101" fmla="*/ 690 h 738"/>
                <a:gd name="T102" fmla="*/ 672 w 1446"/>
                <a:gd name="T103" fmla="*/ 696 h 738"/>
                <a:gd name="T104" fmla="*/ 600 w 1446"/>
                <a:gd name="T105" fmla="*/ 702 h 738"/>
                <a:gd name="T106" fmla="*/ 534 w 1446"/>
                <a:gd name="T107" fmla="*/ 714 h 738"/>
                <a:gd name="T108" fmla="*/ 462 w 1446"/>
                <a:gd name="T109" fmla="*/ 720 h 738"/>
                <a:gd name="T110" fmla="*/ 390 w 1446"/>
                <a:gd name="T111" fmla="*/ 726 h 738"/>
                <a:gd name="T112" fmla="*/ 318 w 1446"/>
                <a:gd name="T113" fmla="*/ 726 h 738"/>
                <a:gd name="T114" fmla="*/ 246 w 1446"/>
                <a:gd name="T115" fmla="*/ 732 h 738"/>
                <a:gd name="T116" fmla="*/ 174 w 1446"/>
                <a:gd name="T117" fmla="*/ 732 h 738"/>
                <a:gd name="T118" fmla="*/ 102 w 1446"/>
                <a:gd name="T119" fmla="*/ 738 h 738"/>
                <a:gd name="T120" fmla="*/ 24 w 1446"/>
                <a:gd name="T121" fmla="*/ 738 h 738"/>
                <a:gd name="T122" fmla="*/ 24 w 1446"/>
                <a:gd name="T123" fmla="*/ 0 h 7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46"/>
                <a:gd name="T187" fmla="*/ 0 h 738"/>
                <a:gd name="T188" fmla="*/ 1446 w 1446"/>
                <a:gd name="T189" fmla="*/ 738 h 7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46" h="738">
                  <a:moveTo>
                    <a:pt x="24" y="0"/>
                  </a:moveTo>
                  <a:lnTo>
                    <a:pt x="48" y="0"/>
                  </a:lnTo>
                  <a:lnTo>
                    <a:pt x="78" y="0"/>
                  </a:lnTo>
                  <a:lnTo>
                    <a:pt x="102" y="0"/>
                  </a:lnTo>
                  <a:lnTo>
                    <a:pt x="126" y="0"/>
                  </a:lnTo>
                  <a:lnTo>
                    <a:pt x="150" y="0"/>
                  </a:lnTo>
                  <a:lnTo>
                    <a:pt x="174" y="0"/>
                  </a:lnTo>
                  <a:lnTo>
                    <a:pt x="198" y="0"/>
                  </a:lnTo>
                  <a:lnTo>
                    <a:pt x="222" y="0"/>
                  </a:lnTo>
                  <a:lnTo>
                    <a:pt x="246" y="6"/>
                  </a:lnTo>
                  <a:lnTo>
                    <a:pt x="270" y="6"/>
                  </a:lnTo>
                  <a:lnTo>
                    <a:pt x="294" y="6"/>
                  </a:lnTo>
                  <a:lnTo>
                    <a:pt x="318" y="6"/>
                  </a:lnTo>
                  <a:lnTo>
                    <a:pt x="342" y="6"/>
                  </a:lnTo>
                  <a:lnTo>
                    <a:pt x="366" y="12"/>
                  </a:lnTo>
                  <a:lnTo>
                    <a:pt x="390" y="12"/>
                  </a:lnTo>
                  <a:lnTo>
                    <a:pt x="414" y="12"/>
                  </a:lnTo>
                  <a:lnTo>
                    <a:pt x="438" y="12"/>
                  </a:lnTo>
                  <a:lnTo>
                    <a:pt x="462" y="18"/>
                  </a:lnTo>
                  <a:lnTo>
                    <a:pt x="486" y="18"/>
                  </a:lnTo>
                  <a:lnTo>
                    <a:pt x="510" y="18"/>
                  </a:lnTo>
                  <a:lnTo>
                    <a:pt x="534" y="24"/>
                  </a:lnTo>
                  <a:lnTo>
                    <a:pt x="558" y="24"/>
                  </a:lnTo>
                  <a:lnTo>
                    <a:pt x="582" y="30"/>
                  </a:lnTo>
                  <a:lnTo>
                    <a:pt x="600" y="30"/>
                  </a:lnTo>
                  <a:lnTo>
                    <a:pt x="624" y="36"/>
                  </a:lnTo>
                  <a:lnTo>
                    <a:pt x="648" y="36"/>
                  </a:lnTo>
                  <a:lnTo>
                    <a:pt x="672" y="36"/>
                  </a:lnTo>
                  <a:lnTo>
                    <a:pt x="690" y="42"/>
                  </a:lnTo>
                  <a:lnTo>
                    <a:pt x="714" y="42"/>
                  </a:lnTo>
                  <a:lnTo>
                    <a:pt x="738" y="48"/>
                  </a:lnTo>
                  <a:lnTo>
                    <a:pt x="756" y="54"/>
                  </a:lnTo>
                  <a:lnTo>
                    <a:pt x="780" y="54"/>
                  </a:lnTo>
                  <a:lnTo>
                    <a:pt x="798" y="60"/>
                  </a:lnTo>
                  <a:lnTo>
                    <a:pt x="816" y="60"/>
                  </a:lnTo>
                  <a:lnTo>
                    <a:pt x="840" y="66"/>
                  </a:lnTo>
                  <a:lnTo>
                    <a:pt x="858" y="66"/>
                  </a:lnTo>
                  <a:lnTo>
                    <a:pt x="882" y="72"/>
                  </a:lnTo>
                  <a:lnTo>
                    <a:pt x="900" y="78"/>
                  </a:lnTo>
                  <a:lnTo>
                    <a:pt x="918" y="78"/>
                  </a:lnTo>
                  <a:lnTo>
                    <a:pt x="936" y="84"/>
                  </a:lnTo>
                  <a:lnTo>
                    <a:pt x="954" y="90"/>
                  </a:lnTo>
                  <a:lnTo>
                    <a:pt x="972" y="96"/>
                  </a:lnTo>
                  <a:lnTo>
                    <a:pt x="996" y="96"/>
                  </a:lnTo>
                  <a:lnTo>
                    <a:pt x="1014" y="102"/>
                  </a:lnTo>
                  <a:lnTo>
                    <a:pt x="1026" y="108"/>
                  </a:lnTo>
                  <a:lnTo>
                    <a:pt x="1044" y="114"/>
                  </a:lnTo>
                  <a:lnTo>
                    <a:pt x="1062" y="114"/>
                  </a:lnTo>
                  <a:lnTo>
                    <a:pt x="1080" y="120"/>
                  </a:lnTo>
                  <a:lnTo>
                    <a:pt x="1098" y="126"/>
                  </a:lnTo>
                  <a:lnTo>
                    <a:pt x="1110" y="132"/>
                  </a:lnTo>
                  <a:lnTo>
                    <a:pt x="1128" y="138"/>
                  </a:lnTo>
                  <a:lnTo>
                    <a:pt x="1146" y="138"/>
                  </a:lnTo>
                  <a:lnTo>
                    <a:pt x="1158" y="144"/>
                  </a:lnTo>
                  <a:lnTo>
                    <a:pt x="1176" y="150"/>
                  </a:lnTo>
                  <a:lnTo>
                    <a:pt x="1188" y="156"/>
                  </a:lnTo>
                  <a:lnTo>
                    <a:pt x="1200" y="162"/>
                  </a:lnTo>
                  <a:lnTo>
                    <a:pt x="1218" y="168"/>
                  </a:lnTo>
                  <a:lnTo>
                    <a:pt x="1230" y="174"/>
                  </a:lnTo>
                  <a:lnTo>
                    <a:pt x="1242" y="180"/>
                  </a:lnTo>
                  <a:lnTo>
                    <a:pt x="1254" y="180"/>
                  </a:lnTo>
                  <a:lnTo>
                    <a:pt x="1266" y="186"/>
                  </a:lnTo>
                  <a:lnTo>
                    <a:pt x="1278" y="192"/>
                  </a:lnTo>
                  <a:lnTo>
                    <a:pt x="1290" y="198"/>
                  </a:lnTo>
                  <a:lnTo>
                    <a:pt x="1302" y="204"/>
                  </a:lnTo>
                  <a:lnTo>
                    <a:pt x="1314" y="210"/>
                  </a:lnTo>
                  <a:lnTo>
                    <a:pt x="1320" y="216"/>
                  </a:lnTo>
                  <a:lnTo>
                    <a:pt x="1332" y="222"/>
                  </a:lnTo>
                  <a:lnTo>
                    <a:pt x="1344" y="228"/>
                  </a:lnTo>
                  <a:lnTo>
                    <a:pt x="1350" y="234"/>
                  </a:lnTo>
                  <a:lnTo>
                    <a:pt x="1356" y="240"/>
                  </a:lnTo>
                  <a:lnTo>
                    <a:pt x="1368" y="246"/>
                  </a:lnTo>
                  <a:lnTo>
                    <a:pt x="1374" y="252"/>
                  </a:lnTo>
                  <a:lnTo>
                    <a:pt x="1380" y="258"/>
                  </a:lnTo>
                  <a:lnTo>
                    <a:pt x="1392" y="264"/>
                  </a:lnTo>
                  <a:lnTo>
                    <a:pt x="1398" y="270"/>
                  </a:lnTo>
                  <a:lnTo>
                    <a:pt x="1404" y="276"/>
                  </a:lnTo>
                  <a:lnTo>
                    <a:pt x="1410" y="282"/>
                  </a:lnTo>
                  <a:lnTo>
                    <a:pt x="1416" y="288"/>
                  </a:lnTo>
                  <a:lnTo>
                    <a:pt x="1416" y="300"/>
                  </a:lnTo>
                  <a:lnTo>
                    <a:pt x="1422" y="306"/>
                  </a:lnTo>
                  <a:lnTo>
                    <a:pt x="1428" y="312"/>
                  </a:lnTo>
                  <a:lnTo>
                    <a:pt x="1428" y="318"/>
                  </a:lnTo>
                  <a:lnTo>
                    <a:pt x="1434" y="324"/>
                  </a:lnTo>
                  <a:lnTo>
                    <a:pt x="1434" y="330"/>
                  </a:lnTo>
                  <a:lnTo>
                    <a:pt x="1440" y="336"/>
                  </a:lnTo>
                  <a:lnTo>
                    <a:pt x="1440" y="342"/>
                  </a:lnTo>
                  <a:lnTo>
                    <a:pt x="1440" y="348"/>
                  </a:lnTo>
                  <a:lnTo>
                    <a:pt x="1446" y="354"/>
                  </a:lnTo>
                  <a:lnTo>
                    <a:pt x="1446" y="360"/>
                  </a:lnTo>
                  <a:lnTo>
                    <a:pt x="1446" y="366"/>
                  </a:lnTo>
                  <a:lnTo>
                    <a:pt x="1446" y="372"/>
                  </a:lnTo>
                  <a:lnTo>
                    <a:pt x="1446" y="378"/>
                  </a:lnTo>
                  <a:lnTo>
                    <a:pt x="1440" y="384"/>
                  </a:lnTo>
                  <a:lnTo>
                    <a:pt x="1440" y="396"/>
                  </a:lnTo>
                  <a:lnTo>
                    <a:pt x="1440" y="402"/>
                  </a:lnTo>
                  <a:lnTo>
                    <a:pt x="1434" y="408"/>
                  </a:lnTo>
                  <a:lnTo>
                    <a:pt x="1434" y="414"/>
                  </a:lnTo>
                  <a:lnTo>
                    <a:pt x="1428" y="420"/>
                  </a:lnTo>
                  <a:lnTo>
                    <a:pt x="1428" y="426"/>
                  </a:lnTo>
                  <a:lnTo>
                    <a:pt x="1422" y="432"/>
                  </a:lnTo>
                  <a:lnTo>
                    <a:pt x="1416" y="438"/>
                  </a:lnTo>
                  <a:lnTo>
                    <a:pt x="1416" y="444"/>
                  </a:lnTo>
                  <a:lnTo>
                    <a:pt x="1410" y="450"/>
                  </a:lnTo>
                  <a:lnTo>
                    <a:pt x="1404" y="456"/>
                  </a:lnTo>
                  <a:lnTo>
                    <a:pt x="1398" y="462"/>
                  </a:lnTo>
                  <a:lnTo>
                    <a:pt x="1392" y="468"/>
                  </a:lnTo>
                  <a:lnTo>
                    <a:pt x="1380" y="474"/>
                  </a:lnTo>
                  <a:lnTo>
                    <a:pt x="1374" y="480"/>
                  </a:lnTo>
                  <a:lnTo>
                    <a:pt x="1368" y="486"/>
                  </a:lnTo>
                  <a:lnTo>
                    <a:pt x="1356" y="492"/>
                  </a:lnTo>
                  <a:lnTo>
                    <a:pt x="1350" y="498"/>
                  </a:lnTo>
                  <a:lnTo>
                    <a:pt x="1344" y="504"/>
                  </a:lnTo>
                  <a:lnTo>
                    <a:pt x="1332" y="510"/>
                  </a:lnTo>
                  <a:lnTo>
                    <a:pt x="1320" y="516"/>
                  </a:lnTo>
                  <a:lnTo>
                    <a:pt x="1314" y="522"/>
                  </a:lnTo>
                  <a:lnTo>
                    <a:pt x="1302" y="528"/>
                  </a:lnTo>
                  <a:lnTo>
                    <a:pt x="1290" y="534"/>
                  </a:lnTo>
                  <a:lnTo>
                    <a:pt x="1278" y="540"/>
                  </a:lnTo>
                  <a:lnTo>
                    <a:pt x="1266" y="546"/>
                  </a:lnTo>
                  <a:lnTo>
                    <a:pt x="1254" y="552"/>
                  </a:lnTo>
                  <a:lnTo>
                    <a:pt x="1242" y="558"/>
                  </a:lnTo>
                  <a:lnTo>
                    <a:pt x="1230" y="564"/>
                  </a:lnTo>
                  <a:lnTo>
                    <a:pt x="1218" y="570"/>
                  </a:lnTo>
                  <a:lnTo>
                    <a:pt x="1200" y="576"/>
                  </a:lnTo>
                  <a:lnTo>
                    <a:pt x="1188" y="582"/>
                  </a:lnTo>
                  <a:lnTo>
                    <a:pt x="1176" y="582"/>
                  </a:lnTo>
                  <a:lnTo>
                    <a:pt x="1158" y="588"/>
                  </a:lnTo>
                  <a:lnTo>
                    <a:pt x="1146" y="594"/>
                  </a:lnTo>
                  <a:lnTo>
                    <a:pt x="1128" y="600"/>
                  </a:lnTo>
                  <a:lnTo>
                    <a:pt x="1110" y="606"/>
                  </a:lnTo>
                  <a:lnTo>
                    <a:pt x="1098" y="612"/>
                  </a:lnTo>
                  <a:lnTo>
                    <a:pt x="1080" y="612"/>
                  </a:lnTo>
                  <a:lnTo>
                    <a:pt x="1062" y="618"/>
                  </a:lnTo>
                  <a:lnTo>
                    <a:pt x="1044" y="624"/>
                  </a:lnTo>
                  <a:lnTo>
                    <a:pt x="1026" y="630"/>
                  </a:lnTo>
                  <a:lnTo>
                    <a:pt x="1014" y="630"/>
                  </a:lnTo>
                  <a:lnTo>
                    <a:pt x="996" y="636"/>
                  </a:lnTo>
                  <a:lnTo>
                    <a:pt x="972" y="642"/>
                  </a:lnTo>
                  <a:lnTo>
                    <a:pt x="954" y="648"/>
                  </a:lnTo>
                  <a:lnTo>
                    <a:pt x="936" y="648"/>
                  </a:lnTo>
                  <a:lnTo>
                    <a:pt x="918" y="654"/>
                  </a:lnTo>
                  <a:lnTo>
                    <a:pt x="900" y="660"/>
                  </a:lnTo>
                  <a:lnTo>
                    <a:pt x="882" y="660"/>
                  </a:lnTo>
                  <a:lnTo>
                    <a:pt x="858" y="666"/>
                  </a:lnTo>
                  <a:lnTo>
                    <a:pt x="840" y="672"/>
                  </a:lnTo>
                  <a:lnTo>
                    <a:pt x="816" y="672"/>
                  </a:lnTo>
                  <a:lnTo>
                    <a:pt x="798" y="678"/>
                  </a:lnTo>
                  <a:lnTo>
                    <a:pt x="780" y="678"/>
                  </a:lnTo>
                  <a:lnTo>
                    <a:pt x="756" y="684"/>
                  </a:lnTo>
                  <a:lnTo>
                    <a:pt x="738" y="690"/>
                  </a:lnTo>
                  <a:lnTo>
                    <a:pt x="714" y="690"/>
                  </a:lnTo>
                  <a:lnTo>
                    <a:pt x="690" y="696"/>
                  </a:lnTo>
                  <a:lnTo>
                    <a:pt x="672" y="696"/>
                  </a:lnTo>
                  <a:lnTo>
                    <a:pt x="648" y="702"/>
                  </a:lnTo>
                  <a:lnTo>
                    <a:pt x="624" y="702"/>
                  </a:lnTo>
                  <a:lnTo>
                    <a:pt x="600" y="702"/>
                  </a:lnTo>
                  <a:lnTo>
                    <a:pt x="582" y="708"/>
                  </a:lnTo>
                  <a:lnTo>
                    <a:pt x="558" y="708"/>
                  </a:lnTo>
                  <a:lnTo>
                    <a:pt x="534" y="714"/>
                  </a:lnTo>
                  <a:lnTo>
                    <a:pt x="510" y="714"/>
                  </a:lnTo>
                  <a:lnTo>
                    <a:pt x="486" y="714"/>
                  </a:lnTo>
                  <a:lnTo>
                    <a:pt x="462" y="720"/>
                  </a:lnTo>
                  <a:lnTo>
                    <a:pt x="438" y="720"/>
                  </a:lnTo>
                  <a:lnTo>
                    <a:pt x="414" y="720"/>
                  </a:lnTo>
                  <a:lnTo>
                    <a:pt x="390" y="726"/>
                  </a:lnTo>
                  <a:lnTo>
                    <a:pt x="366" y="726"/>
                  </a:lnTo>
                  <a:lnTo>
                    <a:pt x="342" y="726"/>
                  </a:lnTo>
                  <a:lnTo>
                    <a:pt x="318" y="726"/>
                  </a:lnTo>
                  <a:lnTo>
                    <a:pt x="294" y="732"/>
                  </a:lnTo>
                  <a:lnTo>
                    <a:pt x="270" y="732"/>
                  </a:lnTo>
                  <a:lnTo>
                    <a:pt x="246" y="732"/>
                  </a:lnTo>
                  <a:lnTo>
                    <a:pt x="222" y="732"/>
                  </a:lnTo>
                  <a:lnTo>
                    <a:pt x="198" y="732"/>
                  </a:lnTo>
                  <a:lnTo>
                    <a:pt x="174" y="732"/>
                  </a:lnTo>
                  <a:lnTo>
                    <a:pt x="150" y="738"/>
                  </a:lnTo>
                  <a:lnTo>
                    <a:pt x="126" y="738"/>
                  </a:lnTo>
                  <a:lnTo>
                    <a:pt x="102" y="738"/>
                  </a:lnTo>
                  <a:lnTo>
                    <a:pt x="78" y="738"/>
                  </a:lnTo>
                  <a:lnTo>
                    <a:pt x="48" y="738"/>
                  </a:lnTo>
                  <a:lnTo>
                    <a:pt x="24" y="738"/>
                  </a:lnTo>
                  <a:lnTo>
                    <a:pt x="0" y="738"/>
                  </a:lnTo>
                  <a:lnTo>
                    <a:pt x="24" y="36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s-C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495" name="Freeform 66"/>
            <p:cNvSpPr>
              <a:spLocks/>
            </p:cNvSpPr>
            <p:nvPr/>
          </p:nvSpPr>
          <p:spPr bwMode="auto">
            <a:xfrm>
              <a:off x="2327" y="1564"/>
              <a:ext cx="1446" cy="738"/>
            </a:xfrm>
            <a:custGeom>
              <a:avLst/>
              <a:gdLst>
                <a:gd name="T0" fmla="*/ 78 w 1446"/>
                <a:gd name="T1" fmla="*/ 0 h 738"/>
                <a:gd name="T2" fmla="*/ 150 w 1446"/>
                <a:gd name="T3" fmla="*/ 0 h 738"/>
                <a:gd name="T4" fmla="*/ 222 w 1446"/>
                <a:gd name="T5" fmla="*/ 0 h 738"/>
                <a:gd name="T6" fmla="*/ 294 w 1446"/>
                <a:gd name="T7" fmla="*/ 6 h 738"/>
                <a:gd name="T8" fmla="*/ 366 w 1446"/>
                <a:gd name="T9" fmla="*/ 12 h 738"/>
                <a:gd name="T10" fmla="*/ 438 w 1446"/>
                <a:gd name="T11" fmla="*/ 12 h 738"/>
                <a:gd name="T12" fmla="*/ 510 w 1446"/>
                <a:gd name="T13" fmla="*/ 18 h 738"/>
                <a:gd name="T14" fmla="*/ 582 w 1446"/>
                <a:gd name="T15" fmla="*/ 30 h 738"/>
                <a:gd name="T16" fmla="*/ 648 w 1446"/>
                <a:gd name="T17" fmla="*/ 36 h 738"/>
                <a:gd name="T18" fmla="*/ 714 w 1446"/>
                <a:gd name="T19" fmla="*/ 42 h 738"/>
                <a:gd name="T20" fmla="*/ 780 w 1446"/>
                <a:gd name="T21" fmla="*/ 54 h 738"/>
                <a:gd name="T22" fmla="*/ 840 w 1446"/>
                <a:gd name="T23" fmla="*/ 66 h 738"/>
                <a:gd name="T24" fmla="*/ 900 w 1446"/>
                <a:gd name="T25" fmla="*/ 78 h 738"/>
                <a:gd name="T26" fmla="*/ 954 w 1446"/>
                <a:gd name="T27" fmla="*/ 90 h 738"/>
                <a:gd name="T28" fmla="*/ 1014 w 1446"/>
                <a:gd name="T29" fmla="*/ 102 h 738"/>
                <a:gd name="T30" fmla="*/ 1044 w 1446"/>
                <a:gd name="T31" fmla="*/ 114 h 738"/>
                <a:gd name="T32" fmla="*/ 1098 w 1446"/>
                <a:gd name="T33" fmla="*/ 126 h 738"/>
                <a:gd name="T34" fmla="*/ 1146 w 1446"/>
                <a:gd name="T35" fmla="*/ 138 h 738"/>
                <a:gd name="T36" fmla="*/ 1188 w 1446"/>
                <a:gd name="T37" fmla="*/ 156 h 738"/>
                <a:gd name="T38" fmla="*/ 1230 w 1446"/>
                <a:gd name="T39" fmla="*/ 174 h 738"/>
                <a:gd name="T40" fmla="*/ 1266 w 1446"/>
                <a:gd name="T41" fmla="*/ 186 h 738"/>
                <a:gd name="T42" fmla="*/ 1302 w 1446"/>
                <a:gd name="T43" fmla="*/ 204 h 738"/>
                <a:gd name="T44" fmla="*/ 1332 w 1446"/>
                <a:gd name="T45" fmla="*/ 222 h 738"/>
                <a:gd name="T46" fmla="*/ 1356 w 1446"/>
                <a:gd name="T47" fmla="*/ 240 h 738"/>
                <a:gd name="T48" fmla="*/ 1380 w 1446"/>
                <a:gd name="T49" fmla="*/ 258 h 738"/>
                <a:gd name="T50" fmla="*/ 1404 w 1446"/>
                <a:gd name="T51" fmla="*/ 276 h 738"/>
                <a:gd name="T52" fmla="*/ 1416 w 1446"/>
                <a:gd name="T53" fmla="*/ 300 h 738"/>
                <a:gd name="T54" fmla="*/ 1428 w 1446"/>
                <a:gd name="T55" fmla="*/ 318 h 738"/>
                <a:gd name="T56" fmla="*/ 1440 w 1446"/>
                <a:gd name="T57" fmla="*/ 336 h 738"/>
                <a:gd name="T58" fmla="*/ 1446 w 1446"/>
                <a:gd name="T59" fmla="*/ 354 h 738"/>
                <a:gd name="T60" fmla="*/ 1446 w 1446"/>
                <a:gd name="T61" fmla="*/ 372 h 738"/>
                <a:gd name="T62" fmla="*/ 1440 w 1446"/>
                <a:gd name="T63" fmla="*/ 396 h 738"/>
                <a:gd name="T64" fmla="*/ 1434 w 1446"/>
                <a:gd name="T65" fmla="*/ 414 h 738"/>
                <a:gd name="T66" fmla="*/ 1422 w 1446"/>
                <a:gd name="T67" fmla="*/ 432 h 738"/>
                <a:gd name="T68" fmla="*/ 1410 w 1446"/>
                <a:gd name="T69" fmla="*/ 450 h 738"/>
                <a:gd name="T70" fmla="*/ 1392 w 1446"/>
                <a:gd name="T71" fmla="*/ 468 h 738"/>
                <a:gd name="T72" fmla="*/ 1368 w 1446"/>
                <a:gd name="T73" fmla="*/ 486 h 738"/>
                <a:gd name="T74" fmla="*/ 1344 w 1446"/>
                <a:gd name="T75" fmla="*/ 504 h 738"/>
                <a:gd name="T76" fmla="*/ 1314 w 1446"/>
                <a:gd name="T77" fmla="*/ 522 h 738"/>
                <a:gd name="T78" fmla="*/ 1278 w 1446"/>
                <a:gd name="T79" fmla="*/ 540 h 738"/>
                <a:gd name="T80" fmla="*/ 1242 w 1446"/>
                <a:gd name="T81" fmla="*/ 558 h 738"/>
                <a:gd name="T82" fmla="*/ 1200 w 1446"/>
                <a:gd name="T83" fmla="*/ 576 h 738"/>
                <a:gd name="T84" fmla="*/ 1158 w 1446"/>
                <a:gd name="T85" fmla="*/ 588 h 738"/>
                <a:gd name="T86" fmla="*/ 1110 w 1446"/>
                <a:gd name="T87" fmla="*/ 606 h 738"/>
                <a:gd name="T88" fmla="*/ 1062 w 1446"/>
                <a:gd name="T89" fmla="*/ 618 h 738"/>
                <a:gd name="T90" fmla="*/ 1014 w 1446"/>
                <a:gd name="T91" fmla="*/ 630 h 738"/>
                <a:gd name="T92" fmla="*/ 972 w 1446"/>
                <a:gd name="T93" fmla="*/ 642 h 738"/>
                <a:gd name="T94" fmla="*/ 918 w 1446"/>
                <a:gd name="T95" fmla="*/ 654 h 738"/>
                <a:gd name="T96" fmla="*/ 858 w 1446"/>
                <a:gd name="T97" fmla="*/ 666 h 738"/>
                <a:gd name="T98" fmla="*/ 798 w 1446"/>
                <a:gd name="T99" fmla="*/ 678 h 738"/>
                <a:gd name="T100" fmla="*/ 738 w 1446"/>
                <a:gd name="T101" fmla="*/ 690 h 738"/>
                <a:gd name="T102" fmla="*/ 672 w 1446"/>
                <a:gd name="T103" fmla="*/ 696 h 738"/>
                <a:gd name="T104" fmla="*/ 600 w 1446"/>
                <a:gd name="T105" fmla="*/ 702 h 738"/>
                <a:gd name="T106" fmla="*/ 534 w 1446"/>
                <a:gd name="T107" fmla="*/ 714 h 738"/>
                <a:gd name="T108" fmla="*/ 462 w 1446"/>
                <a:gd name="T109" fmla="*/ 720 h 738"/>
                <a:gd name="T110" fmla="*/ 390 w 1446"/>
                <a:gd name="T111" fmla="*/ 726 h 738"/>
                <a:gd name="T112" fmla="*/ 318 w 1446"/>
                <a:gd name="T113" fmla="*/ 726 h 738"/>
                <a:gd name="T114" fmla="*/ 246 w 1446"/>
                <a:gd name="T115" fmla="*/ 732 h 738"/>
                <a:gd name="T116" fmla="*/ 174 w 1446"/>
                <a:gd name="T117" fmla="*/ 732 h 738"/>
                <a:gd name="T118" fmla="*/ 102 w 1446"/>
                <a:gd name="T119" fmla="*/ 738 h 738"/>
                <a:gd name="T120" fmla="*/ 24 w 1446"/>
                <a:gd name="T121" fmla="*/ 738 h 738"/>
                <a:gd name="T122" fmla="*/ 24 w 1446"/>
                <a:gd name="T123" fmla="*/ 0 h 7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46"/>
                <a:gd name="T187" fmla="*/ 0 h 738"/>
                <a:gd name="T188" fmla="*/ 1446 w 1446"/>
                <a:gd name="T189" fmla="*/ 738 h 7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46" h="738">
                  <a:moveTo>
                    <a:pt x="24" y="0"/>
                  </a:moveTo>
                  <a:lnTo>
                    <a:pt x="48" y="0"/>
                  </a:lnTo>
                  <a:lnTo>
                    <a:pt x="78" y="0"/>
                  </a:lnTo>
                  <a:lnTo>
                    <a:pt x="102" y="0"/>
                  </a:lnTo>
                  <a:lnTo>
                    <a:pt x="126" y="0"/>
                  </a:lnTo>
                  <a:lnTo>
                    <a:pt x="150" y="0"/>
                  </a:lnTo>
                  <a:lnTo>
                    <a:pt x="174" y="0"/>
                  </a:lnTo>
                  <a:lnTo>
                    <a:pt x="198" y="0"/>
                  </a:lnTo>
                  <a:lnTo>
                    <a:pt x="222" y="0"/>
                  </a:lnTo>
                  <a:lnTo>
                    <a:pt x="246" y="6"/>
                  </a:lnTo>
                  <a:lnTo>
                    <a:pt x="270" y="6"/>
                  </a:lnTo>
                  <a:lnTo>
                    <a:pt x="294" y="6"/>
                  </a:lnTo>
                  <a:lnTo>
                    <a:pt x="318" y="6"/>
                  </a:lnTo>
                  <a:lnTo>
                    <a:pt x="342" y="6"/>
                  </a:lnTo>
                  <a:lnTo>
                    <a:pt x="366" y="12"/>
                  </a:lnTo>
                  <a:lnTo>
                    <a:pt x="390" y="12"/>
                  </a:lnTo>
                  <a:lnTo>
                    <a:pt x="414" y="12"/>
                  </a:lnTo>
                  <a:lnTo>
                    <a:pt x="438" y="12"/>
                  </a:lnTo>
                  <a:lnTo>
                    <a:pt x="462" y="18"/>
                  </a:lnTo>
                  <a:lnTo>
                    <a:pt x="486" y="18"/>
                  </a:lnTo>
                  <a:lnTo>
                    <a:pt x="510" y="18"/>
                  </a:lnTo>
                  <a:lnTo>
                    <a:pt x="534" y="24"/>
                  </a:lnTo>
                  <a:lnTo>
                    <a:pt x="558" y="24"/>
                  </a:lnTo>
                  <a:lnTo>
                    <a:pt x="582" y="30"/>
                  </a:lnTo>
                  <a:lnTo>
                    <a:pt x="600" y="30"/>
                  </a:lnTo>
                  <a:lnTo>
                    <a:pt x="624" y="36"/>
                  </a:lnTo>
                  <a:lnTo>
                    <a:pt x="648" y="36"/>
                  </a:lnTo>
                  <a:lnTo>
                    <a:pt x="672" y="36"/>
                  </a:lnTo>
                  <a:lnTo>
                    <a:pt x="690" y="42"/>
                  </a:lnTo>
                  <a:lnTo>
                    <a:pt x="714" y="42"/>
                  </a:lnTo>
                  <a:lnTo>
                    <a:pt x="738" y="48"/>
                  </a:lnTo>
                  <a:lnTo>
                    <a:pt x="756" y="54"/>
                  </a:lnTo>
                  <a:lnTo>
                    <a:pt x="780" y="54"/>
                  </a:lnTo>
                  <a:lnTo>
                    <a:pt x="798" y="60"/>
                  </a:lnTo>
                  <a:lnTo>
                    <a:pt x="816" y="60"/>
                  </a:lnTo>
                  <a:lnTo>
                    <a:pt x="840" y="66"/>
                  </a:lnTo>
                  <a:lnTo>
                    <a:pt x="858" y="66"/>
                  </a:lnTo>
                  <a:lnTo>
                    <a:pt x="882" y="72"/>
                  </a:lnTo>
                  <a:lnTo>
                    <a:pt x="900" y="78"/>
                  </a:lnTo>
                  <a:lnTo>
                    <a:pt x="918" y="78"/>
                  </a:lnTo>
                  <a:lnTo>
                    <a:pt x="936" y="84"/>
                  </a:lnTo>
                  <a:lnTo>
                    <a:pt x="954" y="90"/>
                  </a:lnTo>
                  <a:lnTo>
                    <a:pt x="972" y="96"/>
                  </a:lnTo>
                  <a:lnTo>
                    <a:pt x="996" y="96"/>
                  </a:lnTo>
                  <a:lnTo>
                    <a:pt x="1014" y="102"/>
                  </a:lnTo>
                  <a:lnTo>
                    <a:pt x="1026" y="108"/>
                  </a:lnTo>
                  <a:lnTo>
                    <a:pt x="1044" y="114"/>
                  </a:lnTo>
                  <a:lnTo>
                    <a:pt x="1062" y="114"/>
                  </a:lnTo>
                  <a:lnTo>
                    <a:pt x="1080" y="120"/>
                  </a:lnTo>
                  <a:lnTo>
                    <a:pt x="1098" y="126"/>
                  </a:lnTo>
                  <a:lnTo>
                    <a:pt x="1110" y="132"/>
                  </a:lnTo>
                  <a:lnTo>
                    <a:pt x="1128" y="138"/>
                  </a:lnTo>
                  <a:lnTo>
                    <a:pt x="1146" y="138"/>
                  </a:lnTo>
                  <a:lnTo>
                    <a:pt x="1158" y="144"/>
                  </a:lnTo>
                  <a:lnTo>
                    <a:pt x="1176" y="150"/>
                  </a:lnTo>
                  <a:lnTo>
                    <a:pt x="1188" y="156"/>
                  </a:lnTo>
                  <a:lnTo>
                    <a:pt x="1200" y="162"/>
                  </a:lnTo>
                  <a:lnTo>
                    <a:pt x="1218" y="168"/>
                  </a:lnTo>
                  <a:lnTo>
                    <a:pt x="1230" y="174"/>
                  </a:lnTo>
                  <a:lnTo>
                    <a:pt x="1242" y="180"/>
                  </a:lnTo>
                  <a:lnTo>
                    <a:pt x="1254" y="180"/>
                  </a:lnTo>
                  <a:lnTo>
                    <a:pt x="1266" y="186"/>
                  </a:lnTo>
                  <a:lnTo>
                    <a:pt x="1278" y="192"/>
                  </a:lnTo>
                  <a:lnTo>
                    <a:pt x="1290" y="198"/>
                  </a:lnTo>
                  <a:lnTo>
                    <a:pt x="1302" y="204"/>
                  </a:lnTo>
                  <a:lnTo>
                    <a:pt x="1314" y="210"/>
                  </a:lnTo>
                  <a:lnTo>
                    <a:pt x="1320" y="216"/>
                  </a:lnTo>
                  <a:lnTo>
                    <a:pt x="1332" y="222"/>
                  </a:lnTo>
                  <a:lnTo>
                    <a:pt x="1344" y="228"/>
                  </a:lnTo>
                  <a:lnTo>
                    <a:pt x="1350" y="234"/>
                  </a:lnTo>
                  <a:lnTo>
                    <a:pt x="1356" y="240"/>
                  </a:lnTo>
                  <a:lnTo>
                    <a:pt x="1368" y="246"/>
                  </a:lnTo>
                  <a:lnTo>
                    <a:pt x="1374" y="252"/>
                  </a:lnTo>
                  <a:lnTo>
                    <a:pt x="1380" y="258"/>
                  </a:lnTo>
                  <a:lnTo>
                    <a:pt x="1392" y="264"/>
                  </a:lnTo>
                  <a:lnTo>
                    <a:pt x="1398" y="270"/>
                  </a:lnTo>
                  <a:lnTo>
                    <a:pt x="1404" y="276"/>
                  </a:lnTo>
                  <a:lnTo>
                    <a:pt x="1410" y="282"/>
                  </a:lnTo>
                  <a:lnTo>
                    <a:pt x="1416" y="288"/>
                  </a:lnTo>
                  <a:lnTo>
                    <a:pt x="1416" y="300"/>
                  </a:lnTo>
                  <a:lnTo>
                    <a:pt x="1422" y="306"/>
                  </a:lnTo>
                  <a:lnTo>
                    <a:pt x="1428" y="312"/>
                  </a:lnTo>
                  <a:lnTo>
                    <a:pt x="1428" y="318"/>
                  </a:lnTo>
                  <a:lnTo>
                    <a:pt x="1434" y="324"/>
                  </a:lnTo>
                  <a:lnTo>
                    <a:pt x="1434" y="330"/>
                  </a:lnTo>
                  <a:lnTo>
                    <a:pt x="1440" y="336"/>
                  </a:lnTo>
                  <a:lnTo>
                    <a:pt x="1440" y="342"/>
                  </a:lnTo>
                  <a:lnTo>
                    <a:pt x="1440" y="348"/>
                  </a:lnTo>
                  <a:lnTo>
                    <a:pt x="1446" y="354"/>
                  </a:lnTo>
                  <a:lnTo>
                    <a:pt x="1446" y="360"/>
                  </a:lnTo>
                  <a:lnTo>
                    <a:pt x="1446" y="366"/>
                  </a:lnTo>
                  <a:lnTo>
                    <a:pt x="1446" y="372"/>
                  </a:lnTo>
                  <a:lnTo>
                    <a:pt x="1446" y="378"/>
                  </a:lnTo>
                  <a:lnTo>
                    <a:pt x="1440" y="384"/>
                  </a:lnTo>
                  <a:lnTo>
                    <a:pt x="1440" y="396"/>
                  </a:lnTo>
                  <a:lnTo>
                    <a:pt x="1440" y="402"/>
                  </a:lnTo>
                  <a:lnTo>
                    <a:pt x="1434" y="408"/>
                  </a:lnTo>
                  <a:lnTo>
                    <a:pt x="1434" y="414"/>
                  </a:lnTo>
                  <a:lnTo>
                    <a:pt x="1428" y="420"/>
                  </a:lnTo>
                  <a:lnTo>
                    <a:pt x="1428" y="426"/>
                  </a:lnTo>
                  <a:lnTo>
                    <a:pt x="1422" y="432"/>
                  </a:lnTo>
                  <a:lnTo>
                    <a:pt x="1416" y="438"/>
                  </a:lnTo>
                  <a:lnTo>
                    <a:pt x="1416" y="444"/>
                  </a:lnTo>
                  <a:lnTo>
                    <a:pt x="1410" y="450"/>
                  </a:lnTo>
                  <a:lnTo>
                    <a:pt x="1404" y="456"/>
                  </a:lnTo>
                  <a:lnTo>
                    <a:pt x="1398" y="462"/>
                  </a:lnTo>
                  <a:lnTo>
                    <a:pt x="1392" y="468"/>
                  </a:lnTo>
                  <a:lnTo>
                    <a:pt x="1380" y="474"/>
                  </a:lnTo>
                  <a:lnTo>
                    <a:pt x="1374" y="480"/>
                  </a:lnTo>
                  <a:lnTo>
                    <a:pt x="1368" y="486"/>
                  </a:lnTo>
                  <a:lnTo>
                    <a:pt x="1356" y="492"/>
                  </a:lnTo>
                  <a:lnTo>
                    <a:pt x="1350" y="498"/>
                  </a:lnTo>
                  <a:lnTo>
                    <a:pt x="1344" y="504"/>
                  </a:lnTo>
                  <a:lnTo>
                    <a:pt x="1332" y="510"/>
                  </a:lnTo>
                  <a:lnTo>
                    <a:pt x="1320" y="516"/>
                  </a:lnTo>
                  <a:lnTo>
                    <a:pt x="1314" y="522"/>
                  </a:lnTo>
                  <a:lnTo>
                    <a:pt x="1302" y="528"/>
                  </a:lnTo>
                  <a:lnTo>
                    <a:pt x="1290" y="534"/>
                  </a:lnTo>
                  <a:lnTo>
                    <a:pt x="1278" y="540"/>
                  </a:lnTo>
                  <a:lnTo>
                    <a:pt x="1266" y="546"/>
                  </a:lnTo>
                  <a:lnTo>
                    <a:pt x="1254" y="552"/>
                  </a:lnTo>
                  <a:lnTo>
                    <a:pt x="1242" y="558"/>
                  </a:lnTo>
                  <a:lnTo>
                    <a:pt x="1230" y="564"/>
                  </a:lnTo>
                  <a:lnTo>
                    <a:pt x="1218" y="570"/>
                  </a:lnTo>
                  <a:lnTo>
                    <a:pt x="1200" y="576"/>
                  </a:lnTo>
                  <a:lnTo>
                    <a:pt x="1188" y="582"/>
                  </a:lnTo>
                  <a:lnTo>
                    <a:pt x="1176" y="582"/>
                  </a:lnTo>
                  <a:lnTo>
                    <a:pt x="1158" y="588"/>
                  </a:lnTo>
                  <a:lnTo>
                    <a:pt x="1146" y="594"/>
                  </a:lnTo>
                  <a:lnTo>
                    <a:pt x="1128" y="600"/>
                  </a:lnTo>
                  <a:lnTo>
                    <a:pt x="1110" y="606"/>
                  </a:lnTo>
                  <a:lnTo>
                    <a:pt x="1098" y="612"/>
                  </a:lnTo>
                  <a:lnTo>
                    <a:pt x="1080" y="612"/>
                  </a:lnTo>
                  <a:lnTo>
                    <a:pt x="1062" y="618"/>
                  </a:lnTo>
                  <a:lnTo>
                    <a:pt x="1044" y="624"/>
                  </a:lnTo>
                  <a:lnTo>
                    <a:pt x="1026" y="630"/>
                  </a:lnTo>
                  <a:lnTo>
                    <a:pt x="1014" y="630"/>
                  </a:lnTo>
                  <a:lnTo>
                    <a:pt x="996" y="636"/>
                  </a:lnTo>
                  <a:lnTo>
                    <a:pt x="972" y="642"/>
                  </a:lnTo>
                  <a:lnTo>
                    <a:pt x="954" y="648"/>
                  </a:lnTo>
                  <a:lnTo>
                    <a:pt x="936" y="648"/>
                  </a:lnTo>
                  <a:lnTo>
                    <a:pt x="918" y="654"/>
                  </a:lnTo>
                  <a:lnTo>
                    <a:pt x="900" y="660"/>
                  </a:lnTo>
                  <a:lnTo>
                    <a:pt x="882" y="660"/>
                  </a:lnTo>
                  <a:lnTo>
                    <a:pt x="858" y="666"/>
                  </a:lnTo>
                  <a:lnTo>
                    <a:pt x="840" y="672"/>
                  </a:lnTo>
                  <a:lnTo>
                    <a:pt x="816" y="672"/>
                  </a:lnTo>
                  <a:lnTo>
                    <a:pt x="798" y="678"/>
                  </a:lnTo>
                  <a:lnTo>
                    <a:pt x="780" y="678"/>
                  </a:lnTo>
                  <a:lnTo>
                    <a:pt x="756" y="684"/>
                  </a:lnTo>
                  <a:lnTo>
                    <a:pt x="738" y="690"/>
                  </a:lnTo>
                  <a:lnTo>
                    <a:pt x="714" y="690"/>
                  </a:lnTo>
                  <a:lnTo>
                    <a:pt x="690" y="696"/>
                  </a:lnTo>
                  <a:lnTo>
                    <a:pt x="672" y="696"/>
                  </a:lnTo>
                  <a:lnTo>
                    <a:pt x="648" y="702"/>
                  </a:lnTo>
                  <a:lnTo>
                    <a:pt x="624" y="702"/>
                  </a:lnTo>
                  <a:lnTo>
                    <a:pt x="600" y="702"/>
                  </a:lnTo>
                  <a:lnTo>
                    <a:pt x="582" y="708"/>
                  </a:lnTo>
                  <a:lnTo>
                    <a:pt x="558" y="708"/>
                  </a:lnTo>
                  <a:lnTo>
                    <a:pt x="534" y="714"/>
                  </a:lnTo>
                  <a:lnTo>
                    <a:pt x="510" y="714"/>
                  </a:lnTo>
                  <a:lnTo>
                    <a:pt x="486" y="714"/>
                  </a:lnTo>
                  <a:lnTo>
                    <a:pt x="462" y="720"/>
                  </a:lnTo>
                  <a:lnTo>
                    <a:pt x="438" y="720"/>
                  </a:lnTo>
                  <a:lnTo>
                    <a:pt x="414" y="720"/>
                  </a:lnTo>
                  <a:lnTo>
                    <a:pt x="390" y="726"/>
                  </a:lnTo>
                  <a:lnTo>
                    <a:pt x="366" y="726"/>
                  </a:lnTo>
                  <a:lnTo>
                    <a:pt x="342" y="726"/>
                  </a:lnTo>
                  <a:lnTo>
                    <a:pt x="318" y="726"/>
                  </a:lnTo>
                  <a:lnTo>
                    <a:pt x="294" y="732"/>
                  </a:lnTo>
                  <a:lnTo>
                    <a:pt x="270" y="732"/>
                  </a:lnTo>
                  <a:lnTo>
                    <a:pt x="246" y="732"/>
                  </a:lnTo>
                  <a:lnTo>
                    <a:pt x="222" y="732"/>
                  </a:lnTo>
                  <a:lnTo>
                    <a:pt x="198" y="732"/>
                  </a:lnTo>
                  <a:lnTo>
                    <a:pt x="174" y="732"/>
                  </a:lnTo>
                  <a:lnTo>
                    <a:pt x="150" y="738"/>
                  </a:lnTo>
                  <a:lnTo>
                    <a:pt x="126" y="738"/>
                  </a:lnTo>
                  <a:lnTo>
                    <a:pt x="102" y="738"/>
                  </a:lnTo>
                  <a:lnTo>
                    <a:pt x="78" y="738"/>
                  </a:lnTo>
                  <a:lnTo>
                    <a:pt x="48" y="738"/>
                  </a:lnTo>
                  <a:lnTo>
                    <a:pt x="24" y="738"/>
                  </a:lnTo>
                  <a:lnTo>
                    <a:pt x="0" y="738"/>
                  </a:lnTo>
                  <a:lnTo>
                    <a:pt x="24" y="366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s-C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496" name="Rectangle 67"/>
            <p:cNvSpPr>
              <a:spLocks noChangeArrowheads="1"/>
            </p:cNvSpPr>
            <p:nvPr/>
          </p:nvSpPr>
          <p:spPr bwMode="auto">
            <a:xfrm>
              <a:off x="2009" y="1684"/>
              <a:ext cx="348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s-E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10%</a:t>
              </a: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497" name="Rectangle 68"/>
            <p:cNvSpPr>
              <a:spLocks noChangeArrowheads="1"/>
            </p:cNvSpPr>
            <p:nvPr/>
          </p:nvSpPr>
          <p:spPr bwMode="auto">
            <a:xfrm>
              <a:off x="1511" y="982"/>
              <a:ext cx="63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s-ES" sz="1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Insurance</a:t>
              </a:r>
              <a:endPara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498" name="Rectangle 69"/>
            <p:cNvSpPr>
              <a:spLocks noChangeArrowheads="1"/>
            </p:cNvSpPr>
            <p:nvPr/>
          </p:nvSpPr>
          <p:spPr bwMode="auto">
            <a:xfrm>
              <a:off x="1347" y="1168"/>
              <a:ext cx="103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s-ES" sz="1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Companies</a:t>
              </a:r>
              <a:r>
                <a:rPr lang="es-E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 (57)</a:t>
              </a:r>
              <a:endPara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499" name="Rectangle 70"/>
            <p:cNvSpPr>
              <a:spLocks noChangeArrowheads="1"/>
            </p:cNvSpPr>
            <p:nvPr/>
          </p:nvSpPr>
          <p:spPr bwMode="auto">
            <a:xfrm>
              <a:off x="1357" y="1354"/>
              <a:ext cx="91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s-E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US$ 44 </a:t>
              </a:r>
              <a:r>
                <a:rPr lang="es-ES" sz="1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Billion</a:t>
              </a:r>
              <a:endPara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500" name="Rectangle 71"/>
            <p:cNvSpPr>
              <a:spLocks noChangeArrowheads="1"/>
            </p:cNvSpPr>
            <p:nvPr/>
          </p:nvSpPr>
          <p:spPr bwMode="auto">
            <a:xfrm>
              <a:off x="2021" y="2795"/>
              <a:ext cx="2288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s-E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(*) </a:t>
              </a:r>
              <a:r>
                <a:rPr lang="es-ES" sz="1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Private</a:t>
              </a:r>
              <a:r>
                <a:rPr lang="es-E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 Mutual </a:t>
              </a:r>
              <a:r>
                <a:rPr lang="es-ES" sz="1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Funds</a:t>
              </a:r>
              <a:r>
                <a:rPr lang="es-E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,  Social </a:t>
              </a:r>
              <a:r>
                <a:rPr lang="es-ES" sz="1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Mutuals</a:t>
              </a:r>
              <a:r>
                <a:rPr lang="es-E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, etc.</a:t>
              </a:r>
              <a:endPara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5807075" y="1931988"/>
            <a:ext cx="1760098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Banks (25)</a:t>
            </a:r>
          </a:p>
          <a:p>
            <a:pPr eaLnBrk="0" hangingPunct="0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US$ 239 Billion</a:t>
            </a:r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357188" y="4030663"/>
            <a:ext cx="1760098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AFP (6)</a:t>
            </a:r>
          </a:p>
          <a:p>
            <a:pPr eaLnBrk="0" hangingPunct="0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US$ 144 Billion</a:t>
            </a:r>
          </a:p>
        </p:txBody>
      </p:sp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209550" y="2057400"/>
            <a:ext cx="1631858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Others* (19)</a:t>
            </a:r>
          </a:p>
          <a:p>
            <a:pPr eaLnBrk="0" hangingPunct="0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US$ 47 Billion</a:t>
            </a:r>
          </a:p>
        </p:txBody>
      </p:sp>
      <p:sp>
        <p:nvSpPr>
          <p:cNvPr id="18438" name="Rectangle 8"/>
          <p:cNvSpPr>
            <a:spLocks noChangeArrowheads="1"/>
          </p:cNvSpPr>
          <p:nvPr/>
        </p:nvSpPr>
        <p:spPr bwMode="auto">
          <a:xfrm>
            <a:off x="2482850" y="3162300"/>
            <a:ext cx="6445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en-US" sz="18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30%</a:t>
            </a:r>
          </a:p>
        </p:txBody>
      </p:sp>
      <p:sp>
        <p:nvSpPr>
          <p:cNvPr id="18439" name="Rectangle 9"/>
          <p:cNvSpPr>
            <a:spLocks noChangeArrowheads="1"/>
          </p:cNvSpPr>
          <p:nvPr/>
        </p:nvSpPr>
        <p:spPr bwMode="auto">
          <a:xfrm>
            <a:off x="2170113" y="2644775"/>
            <a:ext cx="6445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en-US" sz="18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10%</a:t>
            </a:r>
          </a:p>
        </p:txBody>
      </p:sp>
      <p:sp>
        <p:nvSpPr>
          <p:cNvPr id="18440" name="Rectangle 10"/>
          <p:cNvSpPr>
            <a:spLocks noChangeArrowheads="1"/>
          </p:cNvSpPr>
          <p:nvPr/>
        </p:nvSpPr>
        <p:spPr bwMode="auto">
          <a:xfrm>
            <a:off x="4652963" y="2855913"/>
            <a:ext cx="64452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en-US" sz="18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50%</a:t>
            </a:r>
          </a:p>
        </p:txBody>
      </p:sp>
      <p:pic>
        <p:nvPicPr>
          <p:cNvPr id="21513" name="Picture 22" descr="ch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1131888"/>
            <a:ext cx="971550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Rectangle 1028"/>
          <p:cNvSpPr>
            <a:spLocks noChangeArrowheads="1"/>
          </p:cNvSpPr>
          <p:nvPr/>
        </p:nvSpPr>
        <p:spPr bwMode="auto">
          <a:xfrm>
            <a:off x="381000" y="412750"/>
            <a:ext cx="8293100" cy="536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ES_tradnl" sz="3600" b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s-ES_tradnl" sz="4400" b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Financial</a:t>
            </a:r>
            <a:r>
              <a:rPr lang="es-ES_tradnl" sz="4400" b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s-ES_tradnl" sz="4400" b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Market</a:t>
            </a:r>
            <a:r>
              <a:rPr lang="es-ES_tradnl" sz="4400" b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s-ES_tradnl" sz="4400" b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Assets</a:t>
            </a:r>
            <a:r>
              <a:rPr lang="es-ES_tradnl" sz="4400" b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</p:txBody>
      </p:sp>
      <p:graphicFrame>
        <p:nvGraphicFramePr>
          <p:cNvPr id="1075" name="Group 51"/>
          <p:cNvGraphicFramePr>
            <a:graphicFrameLocks noGrp="1"/>
          </p:cNvGraphicFramePr>
          <p:nvPr/>
        </p:nvGraphicFramePr>
        <p:xfrm>
          <a:off x="1449388" y="4759325"/>
          <a:ext cx="5778500" cy="1916113"/>
        </p:xfrm>
        <a:graphic>
          <a:graphicData uri="http://schemas.openxmlformats.org/drawingml/2006/table">
            <a:tbl>
              <a:tblPr/>
              <a:tblGrid>
                <a:gridCol w="2092325"/>
                <a:gridCol w="1214438"/>
                <a:gridCol w="1379537"/>
                <a:gridCol w="1092200"/>
              </a:tblGrid>
              <a:tr h="392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100% Local</a:t>
                      </a:r>
                      <a:endParaRPr kumimoji="0" lang="es-C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100% </a:t>
                      </a:r>
                      <a:r>
                        <a:rPr kumimoji="0" lang="es-E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Foreign</a:t>
                      </a:r>
                      <a:endParaRPr kumimoji="0" lang="es-C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Both</a:t>
                      </a:r>
                      <a:endParaRPr kumimoji="0" lang="es-C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AFP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3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3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FF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P&amp;C Insurance Companies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13</a:t>
                      </a:r>
                      <a:endParaRPr kumimoji="0" lang="es-C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14</a:t>
                      </a:r>
                      <a:endParaRPr kumimoji="0" lang="es-C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FF"/>
                    </a:solidFill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Life Insurance Companies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19</a:t>
                      </a:r>
                      <a:endParaRPr kumimoji="0" lang="es-C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11</a:t>
                      </a:r>
                      <a:endParaRPr kumimoji="0" lang="es-C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FF"/>
                    </a:solidFill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Banks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13</a:t>
                      </a:r>
                      <a:endParaRPr kumimoji="0" lang="es-C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12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FF"/>
                    </a:solidFill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Others (*)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13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5</a:t>
                      </a:r>
                      <a:endParaRPr kumimoji="0" lang="es-CL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  <a:endParaRPr kumimoji="0" lang="es-C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FF"/>
                    </a:solidFill>
                  </a:tcPr>
                </a:tc>
              </a:tr>
            </a:tbl>
          </a:graphicData>
        </a:graphic>
      </p:graphicFrame>
      <p:sp>
        <p:nvSpPr>
          <p:cNvPr id="18481" name="Rectangle 7"/>
          <p:cNvSpPr>
            <a:spLocks noChangeArrowheads="1"/>
          </p:cNvSpPr>
          <p:nvPr/>
        </p:nvSpPr>
        <p:spPr bwMode="auto">
          <a:xfrm>
            <a:off x="1419225" y="4784725"/>
            <a:ext cx="1822616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Capital Originated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 smtClean="0"/>
              <a:t> </a:t>
            </a:r>
            <a:r>
              <a:rPr lang="es-CL" sz="2800" dirty="0" err="1" smtClean="0"/>
              <a:t>Health</a:t>
            </a:r>
            <a:r>
              <a:rPr lang="es-CL" sz="2800" dirty="0" smtClean="0"/>
              <a:t>  7%</a:t>
            </a:r>
            <a:endParaRPr lang="es-CL" sz="2800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just"/>
            <a:r>
              <a:rPr lang="es-CL" sz="2800" dirty="0" err="1" smtClean="0"/>
              <a:t>Private</a:t>
            </a:r>
            <a:r>
              <a:rPr lang="es-CL" sz="2800" dirty="0" smtClean="0"/>
              <a:t>: 16% of </a:t>
            </a:r>
            <a:r>
              <a:rPr lang="es-CL" sz="2800" dirty="0" err="1" smtClean="0"/>
              <a:t>population</a:t>
            </a:r>
            <a:endParaRPr lang="es-CL" sz="2800" dirty="0" smtClean="0"/>
          </a:p>
          <a:p>
            <a:pPr algn="just"/>
            <a:endParaRPr lang="es-CL" sz="2800" dirty="0" smtClean="0"/>
          </a:p>
          <a:p>
            <a:r>
              <a:rPr lang="es-CL" sz="2800" dirty="0" smtClean="0"/>
              <a:t>13 “</a:t>
            </a:r>
            <a:r>
              <a:rPr lang="es-CL" sz="2800" dirty="0" err="1" smtClean="0"/>
              <a:t>Isapres</a:t>
            </a:r>
            <a:r>
              <a:rPr lang="es-CL" sz="2800" dirty="0" smtClean="0"/>
              <a:t>”</a:t>
            </a:r>
          </a:p>
          <a:p>
            <a:endParaRPr lang="es-CL" sz="2800" dirty="0" smtClean="0"/>
          </a:p>
          <a:p>
            <a:pPr algn="just"/>
            <a:r>
              <a:rPr lang="es-CL" sz="2800" dirty="0" err="1" smtClean="0"/>
              <a:t>Public</a:t>
            </a:r>
            <a:r>
              <a:rPr lang="es-CL" sz="2800" dirty="0" smtClean="0"/>
              <a:t>: 84% of </a:t>
            </a:r>
            <a:r>
              <a:rPr lang="es-CL" sz="2800" dirty="0" err="1" smtClean="0"/>
              <a:t>population</a:t>
            </a:r>
            <a:endParaRPr lang="es-CL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 smtClean="0"/>
              <a:t>PENSIONS 10%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s-CL" dirty="0" smtClean="0"/>
              <a:t>Individual </a:t>
            </a:r>
            <a:r>
              <a:rPr lang="es-CL" dirty="0" err="1" smtClean="0"/>
              <a:t>account</a:t>
            </a:r>
            <a:r>
              <a:rPr lang="es-CL" dirty="0" smtClean="0"/>
              <a:t> </a:t>
            </a:r>
            <a:r>
              <a:rPr lang="es-CL" dirty="0" err="1" smtClean="0"/>
              <a:t>savings</a:t>
            </a:r>
            <a:endParaRPr lang="es-CL" dirty="0" smtClean="0"/>
          </a:p>
          <a:p>
            <a:endParaRPr lang="es-CL" dirty="0" smtClean="0"/>
          </a:p>
          <a:p>
            <a:r>
              <a:rPr lang="es-CL" dirty="0" smtClean="0"/>
              <a:t>6 </a:t>
            </a:r>
            <a:r>
              <a:rPr lang="es-CL" dirty="0" err="1" smtClean="0"/>
              <a:t>Private</a:t>
            </a:r>
            <a:r>
              <a:rPr lang="es-CL" dirty="0" smtClean="0"/>
              <a:t> </a:t>
            </a:r>
            <a:r>
              <a:rPr lang="es-CL" dirty="0" err="1" smtClean="0"/>
              <a:t>Pension</a:t>
            </a:r>
            <a:r>
              <a:rPr lang="es-CL" dirty="0" smtClean="0"/>
              <a:t> </a:t>
            </a:r>
            <a:r>
              <a:rPr lang="es-CL" dirty="0" err="1" smtClean="0"/>
              <a:t>Funds</a:t>
            </a:r>
            <a:r>
              <a:rPr lang="es-CL" dirty="0" smtClean="0"/>
              <a:t> </a:t>
            </a:r>
            <a:r>
              <a:rPr lang="es-CL" dirty="0" err="1" smtClean="0"/>
              <a:t>Administrators</a:t>
            </a:r>
            <a:endParaRPr lang="es-CL" dirty="0" smtClean="0"/>
          </a:p>
          <a:p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CL" b="1" dirty="0" smtClean="0"/>
              <a:t>2020</a:t>
            </a:r>
            <a:endParaRPr lang="es-CL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>
              <a:defRPr/>
            </a:pPr>
            <a:r>
              <a:rPr lang="es-CL" dirty="0" err="1" smtClean="0"/>
              <a:t>Unemployement</a:t>
            </a:r>
            <a:r>
              <a:rPr lang="es-CL" dirty="0" smtClean="0"/>
              <a:t> 6.9% (N0v 2019)</a:t>
            </a:r>
          </a:p>
          <a:p>
            <a:pPr>
              <a:defRPr/>
            </a:pPr>
            <a:r>
              <a:rPr lang="es-CL" dirty="0" smtClean="0"/>
              <a:t>2019 </a:t>
            </a:r>
            <a:r>
              <a:rPr lang="es-CL" dirty="0" err="1" smtClean="0"/>
              <a:t>Inflation</a:t>
            </a:r>
            <a:r>
              <a:rPr lang="es-CL" dirty="0" smtClean="0"/>
              <a:t> </a:t>
            </a:r>
            <a:r>
              <a:rPr lang="es-CL" dirty="0" err="1" smtClean="0"/>
              <a:t>estimate</a:t>
            </a:r>
            <a:r>
              <a:rPr lang="es-CL" dirty="0" smtClean="0"/>
              <a:t>  3%</a:t>
            </a:r>
          </a:p>
          <a:p>
            <a:pPr>
              <a:defRPr/>
            </a:pPr>
            <a:r>
              <a:rPr lang="es-CL" dirty="0" err="1" smtClean="0"/>
              <a:t>Growth</a:t>
            </a:r>
            <a:r>
              <a:rPr lang="es-CL" dirty="0" smtClean="0"/>
              <a:t> </a:t>
            </a:r>
            <a:r>
              <a:rPr lang="es-CL" dirty="0" err="1" smtClean="0"/>
              <a:t>rate</a:t>
            </a:r>
            <a:r>
              <a:rPr lang="es-CL" dirty="0" smtClean="0"/>
              <a:t> 2020 </a:t>
            </a:r>
            <a:r>
              <a:rPr lang="es-CL" dirty="0" err="1" smtClean="0"/>
              <a:t>estimate</a:t>
            </a:r>
            <a:r>
              <a:rPr lang="es-CL" dirty="0" smtClean="0"/>
              <a:t> 1%</a:t>
            </a:r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79512" y="6237312"/>
            <a:ext cx="8640960" cy="365125"/>
          </a:xfrm>
        </p:spPr>
        <p:txBody>
          <a:bodyPr/>
          <a:lstStyle/>
          <a:p>
            <a:pPr algn="ctr">
              <a:defRPr/>
            </a:pPr>
            <a:r>
              <a:rPr lang="sv-SE" dirty="0" smtClean="0"/>
              <a:t>www.ine.cl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476250"/>
            <a:ext cx="6624638" cy="1000125"/>
          </a:xfrm>
        </p:spPr>
        <p:txBody>
          <a:bodyPr/>
          <a:lstStyle/>
          <a:p>
            <a:pPr algn="ctr" eaLnBrk="1" hangingPunct="1">
              <a:defRPr/>
            </a:pPr>
            <a:r>
              <a:rPr lang="sv-SE" sz="3600" dirty="0" smtClean="0"/>
              <a:t>Recommended readings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412875"/>
            <a:ext cx="7931150" cy="4680421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endParaRPr lang="sv-SE" sz="1800" b="1" dirty="0" smtClean="0"/>
          </a:p>
          <a:p>
            <a:pPr eaLnBrk="1" hangingPunct="1">
              <a:buFontTx/>
              <a:buNone/>
              <a:defRPr/>
            </a:pPr>
            <a:r>
              <a:rPr lang="sv-SE" sz="1800" b="1" dirty="0" smtClean="0"/>
              <a:t>PRINTED SOURCES</a:t>
            </a:r>
          </a:p>
          <a:p>
            <a:pPr eaLnBrk="1" hangingPunct="1">
              <a:defRPr/>
            </a:pPr>
            <a:r>
              <a:rPr lang="sv-SE" sz="1800" dirty="0" smtClean="0"/>
              <a:t>Collier, Simon. </a:t>
            </a:r>
            <a:r>
              <a:rPr lang="sv-SE" sz="1800" i="1" dirty="0" smtClean="0"/>
              <a:t>A History of Chile</a:t>
            </a:r>
            <a:r>
              <a:rPr lang="sv-SE" sz="1800" dirty="0" smtClean="0"/>
              <a:t>. Cambridge University Press. 2nd. edition. 1984.</a:t>
            </a:r>
          </a:p>
          <a:p>
            <a:pPr eaLnBrk="1" hangingPunct="1">
              <a:defRPr/>
            </a:pPr>
            <a:r>
              <a:rPr lang="sv-SE" sz="1800" dirty="0" smtClean="0"/>
              <a:t>Mamalakis, Markos. The Growth and Structure of Chilean Economy: From Independence to Allende. Yale University Press. 1976 </a:t>
            </a:r>
          </a:p>
          <a:p>
            <a:pPr eaLnBrk="1" hangingPunct="1">
              <a:defRPr/>
            </a:pPr>
            <a:r>
              <a:rPr lang="sv-SE" sz="1800" dirty="0" smtClean="0"/>
              <a:t>Muñoz, Heraldo &amp; C.Portales. Elusive Freindship: A Survey of U.S.-Chilean Relations. Reiner, 1991.</a:t>
            </a:r>
          </a:p>
          <a:p>
            <a:pPr eaLnBrk="1" hangingPunct="1">
              <a:defRPr/>
            </a:pPr>
            <a:r>
              <a:rPr lang="sv-SE" sz="1800" dirty="0" smtClean="0"/>
              <a:t>Rector, John. </a:t>
            </a:r>
            <a:r>
              <a:rPr lang="sv-SE" sz="1800" i="1" dirty="0" smtClean="0"/>
              <a:t>The History of Chile</a:t>
            </a:r>
            <a:r>
              <a:rPr lang="sv-SE" sz="1800" dirty="0" smtClean="0"/>
              <a:t>. New York, Palgrave. 2005</a:t>
            </a:r>
          </a:p>
          <a:p>
            <a:pPr eaLnBrk="1" hangingPunct="1">
              <a:defRPr/>
            </a:pPr>
            <a:r>
              <a:rPr lang="sv-SE" sz="1800" dirty="0" smtClean="0"/>
              <a:t>Subercaseaux, Benjamin. </a:t>
            </a:r>
            <a:r>
              <a:rPr lang="sv-SE" sz="1800" i="1" dirty="0" smtClean="0"/>
              <a:t>Chile, a Geographic Extravaganza</a:t>
            </a:r>
            <a:r>
              <a:rPr lang="sv-SE" sz="1800" dirty="0" smtClean="0"/>
              <a:t>. 1943.</a:t>
            </a:r>
          </a:p>
          <a:p>
            <a:pPr eaLnBrk="1" hangingPunct="1">
              <a:defRPr/>
            </a:pPr>
            <a:r>
              <a:rPr lang="sv-SE" sz="1800" dirty="0" smtClean="0"/>
              <a:t>Dolencias Históricas de la memoria ciudadana. (Chile, 1810-2010)</a:t>
            </a:r>
          </a:p>
          <a:p>
            <a:pPr marL="118872" indent="0" eaLnBrk="1" hangingPunct="1">
              <a:buNone/>
              <a:defRPr/>
            </a:pPr>
            <a:r>
              <a:rPr lang="sv-SE" sz="1800" dirty="0"/>
              <a:t> </a:t>
            </a:r>
            <a:r>
              <a:rPr lang="sv-SE" sz="1800" dirty="0" smtClean="0"/>
              <a:t>      Gabriel Salazar. 2016</a:t>
            </a:r>
          </a:p>
          <a:p>
            <a:pPr eaLnBrk="1" hangingPunct="1">
              <a:buFontTx/>
              <a:buNone/>
              <a:defRPr/>
            </a:pPr>
            <a:endParaRPr lang="sv-SE" sz="1800" dirty="0" smtClean="0"/>
          </a:p>
          <a:p>
            <a:pPr eaLnBrk="1" hangingPunct="1">
              <a:buFontTx/>
              <a:buNone/>
              <a:defRPr/>
            </a:pPr>
            <a:r>
              <a:rPr lang="sv-SE" sz="1800" b="1" dirty="0" smtClean="0"/>
              <a:t>INTERNET</a:t>
            </a:r>
            <a:r>
              <a:rPr lang="sv-SE" sz="1800" dirty="0" smtClean="0"/>
              <a:t/>
            </a:r>
            <a:br>
              <a:rPr lang="sv-SE" sz="1800" dirty="0" smtClean="0"/>
            </a:br>
            <a:r>
              <a:rPr lang="sv-SE" sz="1800" u="sng" dirty="0" smtClean="0">
                <a:hlinkClick r:id="rId2"/>
              </a:rPr>
              <a:t>http://www.thisischile.cl</a:t>
            </a:r>
            <a:endParaRPr lang="sv-SE" sz="1800" u="sng" dirty="0" smtClean="0"/>
          </a:p>
          <a:p>
            <a:pPr>
              <a:buNone/>
              <a:defRPr/>
            </a:pPr>
            <a:r>
              <a:rPr lang="sv-SE" sz="1800" dirty="0"/>
              <a:t>	https://www.cia.gov/library/publications/the-world-factbook/geos/ci.html</a:t>
            </a:r>
            <a:endParaRPr lang="sv-SE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sv-SE" dirty="0" smtClean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es-MX" sz="6000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MX" sz="6000" b="1" dirty="0" err="1" smtClean="0"/>
              <a:t>Thank</a:t>
            </a:r>
            <a:r>
              <a:rPr lang="es-MX" sz="6000" b="1" dirty="0" smtClean="0"/>
              <a:t> </a:t>
            </a:r>
            <a:r>
              <a:rPr lang="es-MX" sz="6000" b="1" dirty="0" err="1" smtClean="0"/>
              <a:t>you</a:t>
            </a:r>
            <a:r>
              <a:rPr lang="es-MX" sz="6000" b="1" dirty="0" smtClean="0"/>
              <a:t>, </a:t>
            </a:r>
          </a:p>
          <a:p>
            <a:pPr algn="ctr" eaLnBrk="1" hangingPunct="1">
              <a:buNone/>
              <a:defRPr/>
            </a:pPr>
            <a:r>
              <a:rPr lang="es-MX" sz="1600" dirty="0" smtClean="0">
                <a:solidFill>
                  <a:schemeClr val="tx2"/>
                </a:solidFill>
                <a:effectLst/>
              </a:rPr>
              <a:t>Luis Gumucio</a:t>
            </a:r>
          </a:p>
          <a:p>
            <a:pPr algn="ctr" eaLnBrk="1" hangingPunct="1">
              <a:buNone/>
              <a:defRPr/>
            </a:pPr>
            <a:r>
              <a:rPr lang="es-MX" sz="1600" dirty="0" smtClean="0">
                <a:solidFill>
                  <a:schemeClr val="tx2"/>
                </a:solidFill>
                <a:effectLst/>
              </a:rPr>
              <a:t>lgumucio@gmail.com</a:t>
            </a:r>
            <a:endParaRPr lang="es-ES" sz="1600" dirty="0" smtClean="0">
              <a:solidFill>
                <a:schemeClr val="tx2"/>
              </a:solidFill>
              <a:effectLst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s-ES" sz="6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600" b="1" dirty="0" smtClean="0"/>
              <a:t/>
            </a:r>
            <a:br>
              <a:rPr lang="es-CL" sz="3600" b="1" dirty="0" smtClean="0"/>
            </a:br>
            <a:r>
              <a:rPr lang="es-CL" sz="3600" dirty="0"/>
              <a:t> </a:t>
            </a:r>
            <a:r>
              <a:rPr lang="es-CL" sz="1200" dirty="0"/>
              <a:t>cia.gov</a:t>
            </a:r>
            <a:r>
              <a:rPr lang="es-CL" sz="3600" dirty="0"/>
              <a:t> </a:t>
            </a:r>
            <a:r>
              <a:rPr lang="es-CL" sz="3600" dirty="0" smtClean="0"/>
              <a:t/>
            </a:r>
            <a:br>
              <a:rPr lang="es-CL" sz="3600" dirty="0" smtClean="0"/>
            </a:br>
            <a:r>
              <a:rPr lang="es-CL" sz="3600" b="1" dirty="0" err="1" smtClean="0"/>
              <a:t>Square</a:t>
            </a:r>
            <a:r>
              <a:rPr lang="es-CL" sz="3600" b="1" dirty="0" smtClean="0"/>
              <a:t> </a:t>
            </a:r>
            <a:r>
              <a:rPr lang="es-CL" sz="3600" b="1" dirty="0" err="1" smtClean="0"/>
              <a:t>kilometers</a:t>
            </a:r>
            <a:r>
              <a:rPr lang="es-CL" sz="3600" b="1" dirty="0" smtClean="0"/>
              <a:t/>
            </a:r>
            <a:br>
              <a:rPr lang="es-CL" sz="3600" b="1" dirty="0" smtClean="0"/>
            </a:br>
            <a:r>
              <a:rPr lang="es-CL" sz="3600" dirty="0"/>
              <a:t/>
            </a:r>
            <a:br>
              <a:rPr lang="es-CL" sz="3600" dirty="0"/>
            </a:br>
            <a:endParaRPr lang="es-CL" sz="36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CL" dirty="0" smtClean="0"/>
              <a:t> </a:t>
            </a:r>
            <a:r>
              <a:rPr lang="es-CL" b="1" dirty="0" smtClean="0"/>
              <a:t>           </a:t>
            </a:r>
            <a:r>
              <a:rPr lang="es-CL" b="1" dirty="0" err="1" smtClean="0"/>
              <a:t>Canada</a:t>
            </a:r>
            <a:r>
              <a:rPr lang="es-CL" dirty="0" smtClean="0"/>
              <a:t>     9,984,670</a:t>
            </a:r>
          </a:p>
          <a:p>
            <a:pPr>
              <a:buNone/>
            </a:pPr>
            <a:r>
              <a:rPr lang="es-CL" dirty="0" smtClean="0"/>
              <a:t>            </a:t>
            </a:r>
            <a:r>
              <a:rPr lang="es-CL" b="1" dirty="0" smtClean="0"/>
              <a:t>US</a:t>
            </a:r>
            <a:r>
              <a:rPr lang="es-CL" dirty="0" smtClean="0"/>
              <a:t>               9,629,091</a:t>
            </a:r>
          </a:p>
          <a:p>
            <a:pPr>
              <a:buNone/>
            </a:pPr>
            <a:endParaRPr lang="es-CL" dirty="0"/>
          </a:p>
          <a:p>
            <a:pPr>
              <a:buNone/>
            </a:pPr>
            <a:r>
              <a:rPr lang="es-CL" dirty="0" smtClean="0"/>
              <a:t> </a:t>
            </a:r>
          </a:p>
          <a:p>
            <a:pPr marL="118872" indent="0">
              <a:buNone/>
            </a:pPr>
            <a:r>
              <a:rPr lang="es-CL" dirty="0" smtClean="0"/>
              <a:t>            </a:t>
            </a:r>
            <a:r>
              <a:rPr lang="es-CL" b="1" dirty="0" err="1" smtClean="0"/>
              <a:t>Peru</a:t>
            </a:r>
            <a:r>
              <a:rPr lang="es-CL" b="1" dirty="0" smtClean="0"/>
              <a:t>          </a:t>
            </a:r>
            <a:r>
              <a:rPr lang="es-CL" dirty="0" smtClean="0"/>
              <a:t> 1,285,216</a:t>
            </a:r>
          </a:p>
          <a:p>
            <a:pPr marL="118872" indent="0">
              <a:buNone/>
            </a:pPr>
            <a:r>
              <a:rPr lang="es-CL" b="1" dirty="0" smtClean="0"/>
              <a:t>           Bolivia</a:t>
            </a:r>
            <a:r>
              <a:rPr lang="es-CL" dirty="0" smtClean="0"/>
              <a:t>       1,098,581</a:t>
            </a:r>
          </a:p>
          <a:p>
            <a:pPr marL="118872" indent="0">
              <a:buNone/>
            </a:pPr>
            <a:r>
              <a:rPr lang="es-CL" b="1" dirty="0"/>
              <a:t> </a:t>
            </a:r>
            <a:r>
              <a:rPr lang="es-CL" b="1" dirty="0" smtClean="0"/>
              <a:t>          Chile               </a:t>
            </a:r>
            <a:r>
              <a:rPr lang="es-CL" b="1" dirty="0"/>
              <a:t>756,102</a:t>
            </a:r>
          </a:p>
          <a:p>
            <a:endParaRPr lang="es-CL" dirty="0" smtClean="0"/>
          </a:p>
          <a:p>
            <a:endParaRPr lang="es-CL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4294967295"/>
          </p:nvPr>
        </p:nvSpPr>
        <p:spPr>
          <a:xfrm>
            <a:off x="5105400" y="1773238"/>
            <a:ext cx="4038600" cy="4624387"/>
          </a:xfrm>
        </p:spPr>
        <p:txBody>
          <a:bodyPr>
            <a:normAutofit/>
          </a:bodyPr>
          <a:lstStyle/>
          <a:p>
            <a:endParaRPr lang="es-CL" dirty="0" smtClean="0"/>
          </a:p>
          <a:p>
            <a:pPr>
              <a:buNone/>
            </a:pPr>
            <a:r>
              <a:rPr lang="es-CL" b="1" dirty="0" smtClean="0"/>
              <a:t>      </a:t>
            </a:r>
            <a:endParaRPr lang="es-CL" dirty="0" smtClean="0"/>
          </a:p>
          <a:p>
            <a:endParaRPr lang="es-CL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  <p:bldLst>
      <p:bldP spid="2" grpId="0"/>
      <p:bldP spid="3" grpId="0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96144"/>
          </a:xfrm>
        </p:spPr>
        <p:txBody>
          <a:bodyPr>
            <a:noAutofit/>
          </a:bodyPr>
          <a:lstStyle/>
          <a:p>
            <a:r>
              <a:rPr lang="es-CL" sz="3600" dirty="0" smtClean="0"/>
              <a:t>                                             </a:t>
            </a:r>
            <a:br>
              <a:rPr lang="es-CL" sz="3600" dirty="0" smtClean="0"/>
            </a:br>
            <a:r>
              <a:rPr lang="es-CL" sz="3600" dirty="0" smtClean="0"/>
              <a:t>   </a:t>
            </a:r>
            <a:r>
              <a:rPr lang="es-CL" sz="3600" dirty="0" err="1" smtClean="0"/>
              <a:t>Area</a:t>
            </a:r>
            <a:r>
              <a:rPr lang="es-CL" sz="3600" dirty="0" smtClean="0"/>
              <a:t> </a:t>
            </a:r>
            <a:r>
              <a:rPr lang="es-CL" sz="3600" dirty="0" err="1" smtClean="0"/>
              <a:t>comparison</a:t>
            </a:r>
            <a:r>
              <a:rPr lang="es-CL" sz="3600" dirty="0" smtClean="0"/>
              <a:t/>
            </a:r>
            <a:br>
              <a:rPr lang="es-CL" sz="3600" dirty="0" smtClean="0"/>
            </a:br>
            <a:endParaRPr lang="es-CL" sz="36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CL" dirty="0" smtClean="0"/>
              <a:t>  </a:t>
            </a:r>
          </a:p>
          <a:p>
            <a:pPr>
              <a:buNone/>
            </a:pPr>
            <a:r>
              <a:rPr lang="es-CL" dirty="0" smtClean="0"/>
              <a:t> • Chile 100%</a:t>
            </a:r>
          </a:p>
          <a:p>
            <a:pPr>
              <a:buNone/>
            </a:pPr>
            <a:endParaRPr lang="es-CL" dirty="0" smtClean="0"/>
          </a:p>
          <a:p>
            <a:pPr>
              <a:buNone/>
            </a:pPr>
            <a:r>
              <a:rPr lang="es-CL" dirty="0" smtClean="0"/>
              <a:t> </a:t>
            </a:r>
          </a:p>
          <a:p>
            <a:pPr>
              <a:buNone/>
            </a:pPr>
            <a:endParaRPr lang="es-CL" dirty="0" smtClean="0"/>
          </a:p>
          <a:p>
            <a:pPr>
              <a:buNone/>
            </a:pPr>
            <a:endParaRPr lang="es-CL" dirty="0" smtClean="0"/>
          </a:p>
          <a:p>
            <a:pPr>
              <a:buNone/>
            </a:pPr>
            <a:endParaRPr lang="es-CL" dirty="0" smtClean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s-CL" dirty="0" smtClean="0"/>
          </a:p>
          <a:p>
            <a:r>
              <a:rPr lang="es-CL" dirty="0" smtClean="0"/>
              <a:t>Texas         92%</a:t>
            </a:r>
          </a:p>
          <a:p>
            <a:r>
              <a:rPr lang="es-CL" dirty="0" smtClean="0"/>
              <a:t>Montana  50%</a:t>
            </a:r>
          </a:p>
          <a:p>
            <a:r>
              <a:rPr lang="es-CL" dirty="0" smtClean="0"/>
              <a:t>Missouri   24%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ódulo">
  <a:themeElements>
    <a:clrScheme name="Mó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ó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ó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36020</TotalTime>
  <Words>979</Words>
  <Application>Microsoft Office PowerPoint</Application>
  <PresentationFormat>Presentación en pantalla (4:3)</PresentationFormat>
  <Paragraphs>339</Paragraphs>
  <Slides>79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79</vt:i4>
      </vt:variant>
    </vt:vector>
  </HeadingPairs>
  <TitlesOfParts>
    <vt:vector size="88" baseType="lpstr">
      <vt:lpstr>Arial</vt:lpstr>
      <vt:lpstr>Arial Narrow</vt:lpstr>
      <vt:lpstr>Calibri</vt:lpstr>
      <vt:lpstr>Corbel</vt:lpstr>
      <vt:lpstr>Verdana</vt:lpstr>
      <vt:lpstr>Wingdings</vt:lpstr>
      <vt:lpstr>Wingdings 2</vt:lpstr>
      <vt:lpstr>Wingdings 3</vt:lpstr>
      <vt:lpstr>Módulo</vt:lpstr>
      <vt:lpstr>2020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cia.gov  Square kilometers  </vt:lpstr>
      <vt:lpstr>                                                 Area comparison </vt:lpstr>
      <vt:lpstr>Geography </vt:lpstr>
      <vt:lpstr>Presentación de PowerPoint</vt:lpstr>
      <vt:lpstr>Main Geographical Regions</vt:lpstr>
      <vt:lpstr>Lat 19-56 S          .     Lon. 70 W</vt:lpstr>
      <vt:lpstr>                NORTE GRANDE            8 degrees:  19° S  - 27° S</vt:lpstr>
      <vt:lpstr>     EASTER ISLAND      63,2 sq mi         1,950 N Miles from Chilean coast   27° S    109°W</vt:lpstr>
      <vt:lpstr>                   NORTE CHICO              5 degrees     27°S – 32°S</vt:lpstr>
      <vt:lpstr>                    ZONA CENTRAL              4 degrees      32°S – 36S</vt:lpstr>
      <vt:lpstr>                                                ZONA SUR            5 degrees       36°S – 41°S </vt:lpstr>
      <vt:lpstr>                  ZONA AUSTRAL           15 degrees        41°S – 56°S</vt:lpstr>
      <vt:lpstr>Irrigated land</vt:lpstr>
      <vt:lpstr>Presentación de PowerPoint</vt:lpstr>
      <vt:lpstr>      IX       War of the Pacific       1879-1883    </vt:lpstr>
      <vt:lpstr>Consequence: Expansion to the North</vt:lpstr>
      <vt:lpstr>Presentación de PowerPoint</vt:lpstr>
      <vt:lpstr>Presentación de PowerPoint</vt:lpstr>
      <vt:lpstr>1884</vt:lpstr>
      <vt:lpstr> Augusto Pinochet   Salvador Allende</vt:lpstr>
      <vt:lpstr>Sept 11, 1973</vt:lpstr>
      <vt:lpstr>Presentación de PowerPoint</vt:lpstr>
      <vt:lpstr>Salvador Allende Gossens 1970 - 1973</vt:lpstr>
      <vt:lpstr>XIII  MILITARY REGIME – DICTATORSHIP –TYRANNY Sep 11, 1973    -    Mar 11, 1990</vt:lpstr>
      <vt:lpstr>HIGH TOLL</vt:lpstr>
      <vt:lpstr>Presentación de PowerPoint</vt:lpstr>
      <vt:lpstr>Presentación de PowerPoint</vt:lpstr>
      <vt:lpstr>Aftermath </vt:lpstr>
      <vt:lpstr>1988</vt:lpstr>
      <vt:lpstr>YES</vt:lpstr>
      <vt:lpstr>NO</vt:lpstr>
      <vt:lpstr>RESULT</vt:lpstr>
      <vt:lpstr> XIV  Democracy restored   1990 </vt:lpstr>
      <vt:lpstr>Ancud Schooner</vt:lpstr>
      <vt:lpstr> President Patricio Aylwin converses with Commander in Chief of the Army, General Military Parade September 1990Augusto Pinochet  </vt:lpstr>
      <vt:lpstr>SEVEN PRESIDENTIAL TERMS 1990 - 2022</vt:lpstr>
      <vt:lpstr>Michelle Bachelet Jeria 2006 – 2010/2014 - 2018</vt:lpstr>
      <vt:lpstr>XV   Global Protests             Oct 18, 2019  -  ??? ??,????</vt:lpstr>
      <vt:lpstr>Baquedano Square Dignity Square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                 Sanhattan</vt:lpstr>
      <vt:lpstr>Culture</vt:lpstr>
      <vt:lpstr>Gabriela Mistral 1945</vt:lpstr>
      <vt:lpstr>King Gustaf  V </vt:lpstr>
      <vt:lpstr>Pablo Neruda 1971</vt:lpstr>
      <vt:lpstr>King Gustaf Adolf  VI</vt:lpstr>
      <vt:lpstr>Claudio Arrau (1903-1991)</vt:lpstr>
      <vt:lpstr> Violeta Parra (1917-1967) </vt:lpstr>
      <vt:lpstr>Universities</vt:lpstr>
      <vt:lpstr>Copper</vt:lpstr>
      <vt:lpstr>Copper</vt:lpstr>
      <vt:lpstr>Chile: Exports by product 2017</vt:lpstr>
      <vt:lpstr>Presentación de PowerPoint</vt:lpstr>
      <vt:lpstr>Between Latitudes</vt:lpstr>
      <vt:lpstr> 2017  World Wine Production </vt:lpstr>
      <vt:lpstr>By country</vt:lpstr>
      <vt:lpstr>By country</vt:lpstr>
      <vt:lpstr>By country</vt:lpstr>
      <vt:lpstr>NATURAL HAZARDS</vt:lpstr>
      <vt:lpstr>LABOUR FORCE</vt:lpstr>
      <vt:lpstr>LABOUR FORCE BY OCCUPATION</vt:lpstr>
      <vt:lpstr>Presentación de PowerPoint</vt:lpstr>
      <vt:lpstr> Health  7%</vt:lpstr>
      <vt:lpstr>PENSIONS 10%</vt:lpstr>
      <vt:lpstr>2020</vt:lpstr>
      <vt:lpstr>Recommended readings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Luis Gumucio</dc:creator>
  <cp:lastModifiedBy>Luis Gumucio</cp:lastModifiedBy>
  <cp:revision>450</cp:revision>
  <dcterms:created xsi:type="dcterms:W3CDTF">2008-11-06T16:16:09Z</dcterms:created>
  <dcterms:modified xsi:type="dcterms:W3CDTF">2020-02-28T19:18:51Z</dcterms:modified>
</cp:coreProperties>
</file>