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59" r:id="rId3"/>
    <p:sldId id="290" r:id="rId4"/>
    <p:sldId id="292" r:id="rId5"/>
    <p:sldId id="258" r:id="rId6"/>
    <p:sldId id="311" r:id="rId7"/>
    <p:sldId id="326" r:id="rId8"/>
    <p:sldId id="276" r:id="rId9"/>
    <p:sldId id="310" r:id="rId10"/>
    <p:sldId id="267" r:id="rId11"/>
    <p:sldId id="327" r:id="rId12"/>
    <p:sldId id="348" r:id="rId13"/>
    <p:sldId id="342" r:id="rId14"/>
    <p:sldId id="312" r:id="rId15"/>
    <p:sldId id="329" r:id="rId16"/>
    <p:sldId id="328" r:id="rId17"/>
    <p:sldId id="277" r:id="rId18"/>
    <p:sldId id="336" r:id="rId19"/>
    <p:sldId id="293" r:id="rId20"/>
    <p:sldId id="321" r:id="rId21"/>
    <p:sldId id="300" r:id="rId22"/>
    <p:sldId id="339" r:id="rId23"/>
    <p:sldId id="313" r:id="rId24"/>
    <p:sldId id="322" r:id="rId25"/>
    <p:sldId id="317" r:id="rId26"/>
    <p:sldId id="341" r:id="rId27"/>
    <p:sldId id="294" r:id="rId28"/>
    <p:sldId id="316" r:id="rId29"/>
    <p:sldId id="340" r:id="rId30"/>
    <p:sldId id="330" r:id="rId31"/>
    <p:sldId id="319" r:id="rId32"/>
    <p:sldId id="325" r:id="rId33"/>
    <p:sldId id="346" r:id="rId34"/>
    <p:sldId id="347" r:id="rId35"/>
    <p:sldId id="345" r:id="rId36"/>
    <p:sldId id="344" r:id="rId37"/>
    <p:sldId id="343" r:id="rId38"/>
    <p:sldId id="359" r:id="rId39"/>
    <p:sldId id="318" r:id="rId40"/>
    <p:sldId id="349" r:id="rId41"/>
    <p:sldId id="350" r:id="rId42"/>
    <p:sldId id="351" r:id="rId43"/>
    <p:sldId id="352" r:id="rId44"/>
    <p:sldId id="353" r:id="rId45"/>
    <p:sldId id="354" r:id="rId46"/>
    <p:sldId id="355" r:id="rId47"/>
    <p:sldId id="356" r:id="rId48"/>
    <p:sldId id="357" r:id="rId49"/>
    <p:sldId id="358" r:id="rId50"/>
    <p:sldId id="320" r:id="rId51"/>
    <p:sldId id="315" r:id="rId52"/>
    <p:sldId id="314" r:id="rId5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0" autoAdjust="0"/>
    <p:restoredTop sz="94660"/>
  </p:normalViewPr>
  <p:slideViewPr>
    <p:cSldViewPr>
      <p:cViewPr>
        <p:scale>
          <a:sx n="91" d="100"/>
          <a:sy n="91" d="100"/>
        </p:scale>
        <p:origin x="-630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7AD65DE6-895F-48E1-8AA0-74CB5D5B1A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2841CF9-0B7F-4A2C-A65D-EE09407FEFD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cs typeface="Arial" charset="0"/>
              </a:defRPr>
            </a:lvl1pPr>
          </a:lstStyle>
          <a:p>
            <a:pPr>
              <a:defRPr/>
            </a:pPr>
            <a:fld id="{E468305E-EA5A-41BE-939B-A67972F269B1}" type="datetimeFigureOut">
              <a:rPr lang="en-US"/>
              <a:pPr>
                <a:defRPr/>
              </a:pPr>
              <a:t>6/20/2023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3AA05D4D-CC20-4F4A-8230-832C486627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2577B38D-1E54-4909-B636-6E326692A4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76D8C7-960D-4EF0-9B0E-37B0809FAE4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3C4E6C-EB98-4A72-B9D8-849D491780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4145D62-1D86-4605-8491-A3BE678B7A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7564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3C1E28-50EF-4721-A110-EFFC8491A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94E01-BF75-412B-BD55-74384D5A5C4D}" type="datetime1">
              <a:rPr lang="en-US"/>
              <a:pPr>
                <a:defRPr/>
              </a:pPr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1187B6-2195-4297-A097-57EFB4F55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F655B0-67A6-4DA7-9C6C-F6BDF56B3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4D105-4378-48DE-83E5-A646319EB8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95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F9C264-C22C-4F83-9616-C806BEC1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8CFFE-23E7-4641-ADB8-6327046A8A95}" type="datetime1">
              <a:rPr lang="en-US"/>
              <a:pPr>
                <a:defRPr/>
              </a:pPr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04911D-C3BA-47C0-9E7C-3E431DEA8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764303-480D-4CBA-9BA6-65344C433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78F89-5938-4547-88C2-5B09B2E405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639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E5E6BB-93AB-4CB3-8130-7523ED4A6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4422F-2509-4373-917F-D0A28CAE4992}" type="datetime1">
              <a:rPr lang="en-US"/>
              <a:pPr>
                <a:defRPr/>
              </a:pPr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619B34-41B5-4238-801D-1A95EE8CF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250B11-ED74-4C70-97CF-BCD7BD692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FDE22-D630-462A-9BDE-3A68CD24BF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681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410FCA-01FF-4270-9794-7590C5CA3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B9183-3590-4F82-94A6-E319FF2E216E}" type="datetime1">
              <a:rPr lang="en-US"/>
              <a:pPr>
                <a:defRPr/>
              </a:pPr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BF9601-3A24-43FA-BD36-6074C6486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8BBDC0-2C2E-4835-A421-35DBD06DB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242CF-084A-4827-B028-B52F19D339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02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0277FE-9E3F-4267-B41E-62CEA955B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3E401-5CC4-414E-B60F-CC8457B120B9}" type="datetime1">
              <a:rPr lang="en-US"/>
              <a:pPr>
                <a:defRPr/>
              </a:pPr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E98533-6FE2-4D23-98FC-584F2B3D8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590905-07F2-4E4D-AE1A-8C6F1E52E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87F30-375C-4AEC-AF97-5AA0385675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560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3502856C-CD68-468C-87AC-825365F7C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9FA0F-1BDD-41A6-9046-8C87A69640B7}" type="datetime1">
              <a:rPr lang="en-US"/>
              <a:pPr>
                <a:defRPr/>
              </a:pPr>
              <a:t>6/20/2023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6E3EC14-22BB-4F1F-878A-2994ABFD9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D456EAF-E0B4-46F7-BBE7-3A833647D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709A3-1841-4669-A13F-8E5CC12E7C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413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37EED3CE-DD7F-4B45-9BDC-854C3BFB3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61A51-4AF0-4424-AF3B-E86341D46F36}" type="datetime1">
              <a:rPr lang="en-US"/>
              <a:pPr>
                <a:defRPr/>
              </a:pPr>
              <a:t>6/20/2023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F0CC8525-20C6-4019-BAA3-96B4FE182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B4036E87-2D0C-408C-98AC-AA9A371B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3A9E1-2D7B-4609-8B6C-D21A86E9A5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36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B8D5BE92-6760-473A-B122-E976D0201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5A3C4-CBE7-4FEA-9AF9-127155986724}" type="datetime1">
              <a:rPr lang="en-US"/>
              <a:pPr>
                <a:defRPr/>
              </a:pPr>
              <a:t>6/20/2023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5B8CBA86-474E-455C-9AA2-6EC8C218F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340CCB0A-9CED-485D-B3C7-A76B95080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0C957-D95B-49FD-8259-144EE58E4B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731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67459E1A-2C0A-458B-AC86-0D916CCBE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3F555-BF69-4107-B352-261A07F4AA5C}" type="datetime1">
              <a:rPr lang="en-US"/>
              <a:pPr>
                <a:defRPr/>
              </a:pPr>
              <a:t>6/20/2023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37B671B3-1F56-4154-B1CE-F04732AD8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51E78B04-4680-48FD-84B9-14B83A54C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326A1-88A9-4004-BA10-A6E1D0C186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9226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4B44D0A-81BE-4FD4-8E85-8562477FA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19C07-DECD-447C-8DF5-50B56527B5AA}" type="datetime1">
              <a:rPr lang="en-US"/>
              <a:pPr>
                <a:defRPr/>
              </a:pPr>
              <a:t>6/20/2023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8722C715-19AB-4BE1-BF21-423849857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CE42837A-F1DD-4095-B257-D4FCAD960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34020-8E76-4F30-9467-219230E872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044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609025FB-2144-4A37-B096-BD14BCF15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9758D-D016-48C0-B856-6FA74C53EF29}" type="datetime1">
              <a:rPr lang="en-US"/>
              <a:pPr>
                <a:defRPr/>
              </a:pPr>
              <a:t>6/20/2023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C60B712-7413-4AC2-9D5D-B4C7D96E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DB454B6-EE27-4B9E-80EE-C3DD0E6A3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7737E-E969-48ED-AB81-20D51327BF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42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8BC664A6-23F0-4386-85AA-15EE347C92D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E9B8A05C-8D45-466A-A7C4-D17BFB88AE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176482-2FC4-491F-A61D-E750D9A111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2AF9E6-8D65-4631-AEFC-540DD94A5160}" type="datetime1">
              <a:rPr lang="en-US"/>
              <a:pPr>
                <a:defRPr/>
              </a:pPr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EFA95B-715A-4603-A2E1-D3A1734AE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A8F5B9-0128-4B48-9229-A6912538C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DBD4C70-AFBF-4D56-8804-DD94314AF1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ff.org/privacybadger" TargetMode="External"/><Relationship Id="rId2" Type="http://schemas.openxmlformats.org/officeDocument/2006/relationships/hyperlink" Target="https://www.eff.org/https-everywhere/set-https-default-your-browse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hyperlink" Target="https://duckduckgo.com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cafee.com/en-us/safe-browser/mcafee-webadvisor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g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bdeck8u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omsguide.com/best-picks/best-free-vp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kayton@alum.mit.edu" TargetMode="External"/><Relationship Id="rId2" Type="http://schemas.openxmlformats.org/officeDocument/2006/relationships/hyperlink" Target="http://www.suekayton.com/backupbible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inyurl.com/349v3yb6" TargetMode="External"/><Relationship Id="rId4" Type="http://schemas.openxmlformats.org/officeDocument/2006/relationships/hyperlink" Target="https://tinyurl.com/khc2pskj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:\Users\Me\Desktop\privacy.jpg">
            <a:extLst>
              <a:ext uri="{FF2B5EF4-FFF2-40B4-BE49-F238E27FC236}">
                <a16:creationId xmlns:a16="http://schemas.microsoft.com/office/drawing/2014/main" xmlns="" id="{D3487D39-F6AD-4970-86B7-A32A46889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23363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>
            <a:extLst>
              <a:ext uri="{FF2B5EF4-FFF2-40B4-BE49-F238E27FC236}">
                <a16:creationId xmlns:a16="http://schemas.microsoft.com/office/drawing/2014/main" xmlns="" id="{CA984B5D-98CE-4D25-908D-8B7275BA0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5200" y="1066800"/>
            <a:ext cx="5715000" cy="4495800"/>
          </a:xfrm>
        </p:spPr>
        <p:txBody>
          <a:bodyPr/>
          <a:lstStyle/>
          <a:p>
            <a:pPr eaLnBrk="1" hangingPunct="1"/>
            <a:r>
              <a:rPr lang="en-US" altLang="en-US" sz="8000">
                <a:solidFill>
                  <a:schemeClr val="bg1"/>
                </a:solidFill>
                <a:latin typeface="Arial Black" panose="020B0A04020102020204" pitchFamily="34" charset="0"/>
              </a:rPr>
              <a:t>Security</a:t>
            </a:r>
            <a:br>
              <a:rPr lang="en-US" altLang="en-US" sz="800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altLang="en-US" sz="8000">
                <a:solidFill>
                  <a:schemeClr val="bg1"/>
                </a:solidFill>
                <a:latin typeface="Arial Black" panose="020B0A04020102020204" pitchFamily="34" charset="0"/>
              </a:rPr>
              <a:t>and</a:t>
            </a:r>
            <a:br>
              <a:rPr lang="en-US" altLang="en-US" sz="800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altLang="en-US" sz="8000">
                <a:solidFill>
                  <a:schemeClr val="bg1"/>
                </a:solidFill>
                <a:latin typeface="Arial Black" panose="020B0A04020102020204" pitchFamily="34" charset="0"/>
              </a:rPr>
              <a:t>privacy</a:t>
            </a:r>
          </a:p>
        </p:txBody>
      </p:sp>
      <p:sp>
        <p:nvSpPr>
          <p:cNvPr id="3076" name="TextBox 1">
            <a:extLst>
              <a:ext uri="{FF2B5EF4-FFF2-40B4-BE49-F238E27FC236}">
                <a16:creationId xmlns:a16="http://schemas.microsoft.com/office/drawing/2014/main" xmlns="" id="{B3A130BD-D496-4DB6-BBF2-492101DFE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096000"/>
            <a:ext cx="5900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Sue </a:t>
            </a:r>
            <a:r>
              <a:rPr lang="en-US" altLang="en-US" sz="1800" b="1" dirty="0" err="1">
                <a:solidFill>
                  <a:schemeClr val="bg1"/>
                </a:solidFill>
                <a:latin typeface="Arial" panose="020B0604020202020204" pitchFamily="34" charset="0"/>
              </a:rPr>
              <a:t>Kayton</a:t>
            </a:r>
            <a:endParaRPr lang="en-US" alt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June 2023</a:t>
            </a:r>
          </a:p>
        </p:txBody>
      </p:sp>
      <p:sp>
        <p:nvSpPr>
          <p:cNvPr id="3077" name="Slide Number Placeholder 3">
            <a:extLst>
              <a:ext uri="{FF2B5EF4-FFF2-40B4-BE49-F238E27FC236}">
                <a16:creationId xmlns:a16="http://schemas.microsoft.com/office/drawing/2014/main" xmlns="" id="{DB56ECA2-3C0F-4A85-98F1-EB7DB0CA3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37D7C4-BFA8-4264-81A2-7F5078C67B4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xmlns="" id="{814C8AA5-E8CC-4C63-ABD2-A2F8789DF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0"/>
            <a:ext cx="5915025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Slide Number Placeholder 1">
            <a:extLst>
              <a:ext uri="{FF2B5EF4-FFF2-40B4-BE49-F238E27FC236}">
                <a16:creationId xmlns:a16="http://schemas.microsoft.com/office/drawing/2014/main" xmlns="" id="{013C7B26-FB6C-4A6F-8D34-71BDBD554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9D7336-FB3F-4AB9-A090-B604BFE0BBF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357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>
            <a:extLst>
              <a:ext uri="{FF2B5EF4-FFF2-40B4-BE49-F238E27FC236}">
                <a16:creationId xmlns:a16="http://schemas.microsoft.com/office/drawing/2014/main" xmlns="" id="{182D81F7-F262-4413-A067-2A7ACF81FF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BD4DA8-0045-4C60-826A-41D49DA6A1D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8435" name="Title 1">
            <a:extLst>
              <a:ext uri="{FF2B5EF4-FFF2-40B4-BE49-F238E27FC236}">
                <a16:creationId xmlns:a16="http://schemas.microsoft.com/office/drawing/2014/main" xmlns="" id="{36D03C14-2AD4-4B6F-A382-C9EE9E7DA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88" y="304800"/>
            <a:ext cx="8229600" cy="1143000"/>
          </a:xfrm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Scam (phishing) emails</a:t>
            </a:r>
          </a:p>
        </p:txBody>
      </p:sp>
      <p:sp>
        <p:nvSpPr>
          <p:cNvPr id="18436" name="Line 4">
            <a:extLst>
              <a:ext uri="{FF2B5EF4-FFF2-40B4-BE49-F238E27FC236}">
                <a16:creationId xmlns:a16="http://schemas.microsoft.com/office/drawing/2014/main" xmlns="" id="{AD62A5C8-0D6E-4FE1-829A-01BD5CAB3D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5240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37" name="Picture 2">
            <a:extLst>
              <a:ext uri="{FF2B5EF4-FFF2-40B4-BE49-F238E27FC236}">
                <a16:creationId xmlns:a16="http://schemas.microsoft.com/office/drawing/2014/main" xmlns="" id="{0D77FF03-686E-49C3-B0C0-8F2F1EE47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81188"/>
            <a:ext cx="8572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140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>
            <a:extLst>
              <a:ext uri="{FF2B5EF4-FFF2-40B4-BE49-F238E27FC236}">
                <a16:creationId xmlns:a16="http://schemas.microsoft.com/office/drawing/2014/main" xmlns="" id="{182D81F7-F262-4413-A067-2A7ACF81FF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BD4DA8-0045-4C60-826A-41D49DA6A1D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5D02033-F194-4C38-A125-EF20D2D512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652" y="136525"/>
            <a:ext cx="4487740" cy="687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08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>
            <a:extLst>
              <a:ext uri="{FF2B5EF4-FFF2-40B4-BE49-F238E27FC236}">
                <a16:creationId xmlns:a16="http://schemas.microsoft.com/office/drawing/2014/main" xmlns="" id="{182D81F7-F262-4413-A067-2A7ACF81FF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BD4DA8-0045-4C60-826A-41D49DA6A1D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8435" name="Title 1">
            <a:extLst>
              <a:ext uri="{FF2B5EF4-FFF2-40B4-BE49-F238E27FC236}">
                <a16:creationId xmlns:a16="http://schemas.microsoft.com/office/drawing/2014/main" xmlns="" id="{36D03C14-2AD4-4B6F-A382-C9EE9E7DA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88" y="304800"/>
            <a:ext cx="8229600" cy="1143000"/>
          </a:xfrm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Scam text messages</a:t>
            </a:r>
          </a:p>
        </p:txBody>
      </p:sp>
      <p:sp>
        <p:nvSpPr>
          <p:cNvPr id="18436" name="Line 4">
            <a:extLst>
              <a:ext uri="{FF2B5EF4-FFF2-40B4-BE49-F238E27FC236}">
                <a16:creationId xmlns:a16="http://schemas.microsoft.com/office/drawing/2014/main" xmlns="" id="{AD62A5C8-0D6E-4FE1-829A-01BD5CAB3D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5240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D74E5BF-CF7A-4595-99AC-69CA8FA02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52600"/>
            <a:ext cx="2819400" cy="490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31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xmlns="" id="{00723187-F1E2-4207-B4F6-CC8A95126F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96830A-8BA4-41CB-B3B6-0753EF7D3DA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9459" name="Picture 5">
            <a:extLst>
              <a:ext uri="{FF2B5EF4-FFF2-40B4-BE49-F238E27FC236}">
                <a16:creationId xmlns:a16="http://schemas.microsoft.com/office/drawing/2014/main" xmlns="" id="{01BBA428-345A-495B-926E-5B6295918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66" y="866236"/>
            <a:ext cx="91440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67008202-29D9-4E0D-A37F-54606AC52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-248009"/>
            <a:ext cx="8229600" cy="1143000"/>
          </a:xfrm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Scam computer pop-ups</a:t>
            </a: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xmlns="" id="{95EE057B-786D-4AAB-936A-9C9FD2F38B9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7620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34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xmlns="" id="{96BFE49B-19C5-4AD1-A78A-0E13EF105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320925"/>
            <a:ext cx="3048000" cy="1143000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Scam letters</a:t>
            </a: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xmlns="" id="{335E8154-5C4C-439B-AA28-58B3FBB94D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2522A5-AF7A-4B34-9DE2-957FF11D065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0484" name="Picture 5">
            <a:extLst>
              <a:ext uri="{FF2B5EF4-FFF2-40B4-BE49-F238E27FC236}">
                <a16:creationId xmlns:a16="http://schemas.microsoft.com/office/drawing/2014/main" xmlns="" id="{6683D836-290B-4670-B052-3E77F830F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3025"/>
            <a:ext cx="51054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808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0CC1F37-EEE1-416E-8527-A3B68800A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590800"/>
            <a:ext cx="3505632" cy="3434811"/>
          </a:xfrm>
          <a:prstGeom prst="rect">
            <a:avLst/>
          </a:prstGeom>
        </p:spPr>
      </p:pic>
      <p:sp>
        <p:nvSpPr>
          <p:cNvPr id="21506" name="Slide Number Placeholder 3">
            <a:extLst>
              <a:ext uri="{FF2B5EF4-FFF2-40B4-BE49-F238E27FC236}">
                <a16:creationId xmlns:a16="http://schemas.microsoft.com/office/drawing/2014/main" xmlns="" id="{9BC2E5B5-0A6A-485D-AA51-E7094C85E4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4634CA-E803-45DB-AC58-605F34F4B96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1507" name="Title 1">
            <a:extLst>
              <a:ext uri="{FF2B5EF4-FFF2-40B4-BE49-F238E27FC236}">
                <a16:creationId xmlns:a16="http://schemas.microsoft.com/office/drawing/2014/main" xmlns="" id="{33998723-AF15-4EF0-8144-7653941D9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88" y="304800"/>
            <a:ext cx="8229600" cy="1143000"/>
          </a:xfrm>
        </p:spPr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Scam phone calls</a:t>
            </a:r>
          </a:p>
        </p:txBody>
      </p:sp>
      <p:sp>
        <p:nvSpPr>
          <p:cNvPr id="21508" name="Line 4">
            <a:extLst>
              <a:ext uri="{FF2B5EF4-FFF2-40B4-BE49-F238E27FC236}">
                <a16:creationId xmlns:a16="http://schemas.microsoft.com/office/drawing/2014/main" xmlns="" id="{2D6C6E81-E41A-4BAF-A005-609771C36FD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5240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F423F247-56BA-4D70-92C8-319F45FC5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8539"/>
            <a:ext cx="8229600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HANG UP immediately if you get a phone call from a scammer pretending to be: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Microsoft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Apple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IRS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Social Security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Any computer company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Anything about your computer</a:t>
            </a:r>
          </a:p>
          <a:p>
            <a:pPr>
              <a:defRPr/>
            </a:pPr>
            <a:endParaRPr lang="en-US" alt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048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xmlns="" id="{DBE2E404-0C45-4E7B-BB45-1601D0D05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Security features for browser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xmlns="" id="{7A147798-8535-483B-9FF7-CE1D1D4EF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61" y="1830388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Enable HTTPS by default in your browser</a:t>
            </a:r>
          </a:p>
          <a:p>
            <a:pPr marL="457200" lvl="1" indent="0"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https://www.eff.org/https-everywhere/set-https-default-your-browser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Privacy Badger (Chrome/Firefox)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https://www.eff.org/privacybadger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DuckDuckGo search (all browsers)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https://duckduckgo.com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dirty="0">
              <a:latin typeface="Georgia" panose="02040502050405020303" pitchFamily="18" charset="0"/>
            </a:endParaRPr>
          </a:p>
        </p:txBody>
      </p:sp>
      <p:sp>
        <p:nvSpPr>
          <p:cNvPr id="22532" name="Line 4">
            <a:extLst>
              <a:ext uri="{FF2B5EF4-FFF2-40B4-BE49-F238E27FC236}">
                <a16:creationId xmlns:a16="http://schemas.microsoft.com/office/drawing/2014/main" xmlns="" id="{E48AE2ED-73B6-4285-B177-F340FA3BE99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5240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Slide Number Placeholder 1">
            <a:extLst>
              <a:ext uri="{FF2B5EF4-FFF2-40B4-BE49-F238E27FC236}">
                <a16:creationId xmlns:a16="http://schemas.microsoft.com/office/drawing/2014/main" xmlns="" id="{4AFF672C-39A8-4315-90CB-0809FDABE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C094B1-3222-419A-AEF0-19ECC1C54BD2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2534" name="Picture 4" descr="Privacy Badger">
            <a:extLst>
              <a:ext uri="{FF2B5EF4-FFF2-40B4-BE49-F238E27FC236}">
                <a16:creationId xmlns:a16="http://schemas.microsoft.com/office/drawing/2014/main" xmlns="" id="{21B4C4DD-D7F4-4201-9291-708444842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3505200"/>
            <a:ext cx="21336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2">
            <a:extLst>
              <a:ext uri="{FF2B5EF4-FFF2-40B4-BE49-F238E27FC236}">
                <a16:creationId xmlns:a16="http://schemas.microsoft.com/office/drawing/2014/main" xmlns="" id="{55EDFD7F-C2A7-4156-AF02-17B2514CB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105400"/>
            <a:ext cx="1752600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075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xmlns="" id="{DBE2E404-0C45-4E7B-BB45-1601D0D05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Anti-virus programs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xmlns="" id="{7A147798-8535-483B-9FF7-CE1D1D4EF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830388"/>
            <a:ext cx="7873161" cy="4525962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Not very useful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Slow down your computer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Windows has built-in Windows Defender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McAfee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WebAdvisor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helps block nasty websites 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https://www.mcafee.com/en-us/safe-browser/mcafee-webadvisor.html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dirty="0">
              <a:latin typeface="Georgia" panose="02040502050405020303" pitchFamily="18" charset="0"/>
            </a:endParaRPr>
          </a:p>
        </p:txBody>
      </p:sp>
      <p:sp>
        <p:nvSpPr>
          <p:cNvPr id="22532" name="Line 4">
            <a:extLst>
              <a:ext uri="{FF2B5EF4-FFF2-40B4-BE49-F238E27FC236}">
                <a16:creationId xmlns:a16="http://schemas.microsoft.com/office/drawing/2014/main" xmlns="" id="{E48AE2ED-73B6-4285-B177-F340FA3BE99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5240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Slide Number Placeholder 1">
            <a:extLst>
              <a:ext uri="{FF2B5EF4-FFF2-40B4-BE49-F238E27FC236}">
                <a16:creationId xmlns:a16="http://schemas.microsoft.com/office/drawing/2014/main" xmlns="" id="{4AFF672C-39A8-4315-90CB-0809FDABE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C094B1-3222-419A-AEF0-19ECC1C54BD2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6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xmlns="" id="{6353BE76-2C96-4F32-9B13-64DA50B0B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/>
          <a:lstStyle/>
          <a:p>
            <a:r>
              <a:rPr lang="en-US" altLang="en-US" sz="8800" b="1">
                <a:latin typeface="Arial" panose="020B0604020202020204" pitchFamily="34" charset="0"/>
                <a:cs typeface="Arial" panose="020B0604020202020204" pitchFamily="34" charset="0"/>
              </a:rPr>
              <a:t>Passwords</a:t>
            </a:r>
          </a:p>
        </p:txBody>
      </p:sp>
      <p:sp>
        <p:nvSpPr>
          <p:cNvPr id="23555" name="Slide Number Placeholder 2">
            <a:extLst>
              <a:ext uri="{FF2B5EF4-FFF2-40B4-BE49-F238E27FC236}">
                <a16:creationId xmlns:a16="http://schemas.microsoft.com/office/drawing/2014/main" xmlns="" id="{365E3014-2D58-4298-BCA0-2910E283B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466BAC-645B-41D7-9752-9FA127A706E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1">
            <a:extLst>
              <a:ext uri="{FF2B5EF4-FFF2-40B4-BE49-F238E27FC236}">
                <a16:creationId xmlns:a16="http://schemas.microsoft.com/office/drawing/2014/main" xmlns="" id="{B6DDBB54-8AEB-46C6-9C2F-D3D6457E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8B6889-C2D7-4923-8452-5CFACBA578A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4099" name="Picture 2">
            <a:extLst>
              <a:ext uri="{FF2B5EF4-FFF2-40B4-BE49-F238E27FC236}">
                <a16:creationId xmlns:a16="http://schemas.microsoft.com/office/drawing/2014/main" xmlns="" id="{792EEAE2-A3F6-41D7-9177-28E2DE5A6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4763"/>
            <a:ext cx="78105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2">
            <a:extLst>
              <a:ext uri="{FF2B5EF4-FFF2-40B4-BE49-F238E27FC236}">
                <a16:creationId xmlns:a16="http://schemas.microsoft.com/office/drawing/2014/main" xmlns="" id="{E5A6557A-3694-4069-AC03-805AFF4EE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5ABD1F-E771-4E4B-A80F-A1F24635F67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4579" name="Picture 4">
            <a:extLst>
              <a:ext uri="{FF2B5EF4-FFF2-40B4-BE49-F238E27FC236}">
                <a16:creationId xmlns:a16="http://schemas.microsoft.com/office/drawing/2014/main" xmlns="" id="{B7D4E724-E9B1-485A-A488-87864461D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7912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1">
            <a:extLst>
              <a:ext uri="{FF2B5EF4-FFF2-40B4-BE49-F238E27FC236}">
                <a16:creationId xmlns:a16="http://schemas.microsoft.com/office/drawing/2014/main" xmlns="" id="{183AA845-9021-40FE-8B06-BD4DF69D5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2587D5-E2F1-47DE-B3AE-AD2E357DAA2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5603" name="Picture 2" descr="C:\Users\Me\Documents\Sue\Computer geek\PowerPoints and videos\Funeral casket password.jpg">
            <a:extLst>
              <a:ext uri="{FF2B5EF4-FFF2-40B4-BE49-F238E27FC236}">
                <a16:creationId xmlns:a16="http://schemas.microsoft.com/office/drawing/2014/main" xmlns="" id="{2B632D25-CC74-4A43-8D0A-05702699A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6934200" cy="651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xmlns="" id="{6E03F6F4-0678-499A-951F-4EA5025AA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Password list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xmlns="" id="{EA994BAF-D0C5-4640-9FB0-53AA8607E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25" y="1951038"/>
            <a:ext cx="8229600" cy="4525962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Include all usernames and passwords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Include unlock codes for phones and tablets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Make sure it’s legible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Give a copy to trusted friend, family member, or your lawyer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Update as needed</a:t>
            </a:r>
          </a:p>
          <a:p>
            <a:endParaRPr lang="en-US" altLang="en-US" dirty="0">
              <a:latin typeface="Georgia" panose="02040502050405020303" pitchFamily="18" charset="0"/>
            </a:endParaRPr>
          </a:p>
        </p:txBody>
      </p:sp>
      <p:sp>
        <p:nvSpPr>
          <p:cNvPr id="26628" name="Line 4">
            <a:extLst>
              <a:ext uri="{FF2B5EF4-FFF2-40B4-BE49-F238E27FC236}">
                <a16:creationId xmlns:a16="http://schemas.microsoft.com/office/drawing/2014/main" xmlns="" id="{1E22B117-DA25-44B5-9A41-D36EC0C755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5240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Slide Number Placeholder 1">
            <a:extLst>
              <a:ext uri="{FF2B5EF4-FFF2-40B4-BE49-F238E27FC236}">
                <a16:creationId xmlns:a16="http://schemas.microsoft.com/office/drawing/2014/main" xmlns="" id="{29093755-11BC-4AC6-9635-67140BFC0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7C3171-FE3E-4AF5-B2FB-30F142986423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202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xmlns="" id="{EA994BAF-D0C5-4640-9FB0-53AA8607E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6525"/>
            <a:ext cx="8763000" cy="45259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Is it safe to keep your password list on your computer or cell phone? 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  But….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Don’t call the file “Passwords.”</a:t>
            </a:r>
          </a:p>
          <a:p>
            <a:pPr marL="514350" indent="-514350">
              <a:buAutoNum type="arabicPeriod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Use password protection (Excel), or encryption (Google Sheets), or use a code to conceal the contents</a:t>
            </a:r>
          </a:p>
          <a:p>
            <a:pPr marL="514350" indent="-514350">
              <a:buAutoNum type="arabicPeriod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Write down the file name, password, encryption key or decoding method, and give a copy to a trusted friend or family member.</a:t>
            </a:r>
          </a:p>
          <a:p>
            <a:endParaRPr lang="en-US" altLang="en-US" dirty="0">
              <a:latin typeface="Georgia" panose="02040502050405020303" pitchFamily="18" charset="0"/>
            </a:endParaRPr>
          </a:p>
        </p:txBody>
      </p:sp>
      <p:sp>
        <p:nvSpPr>
          <p:cNvPr id="26629" name="Slide Number Placeholder 1">
            <a:extLst>
              <a:ext uri="{FF2B5EF4-FFF2-40B4-BE49-F238E27FC236}">
                <a16:creationId xmlns:a16="http://schemas.microsoft.com/office/drawing/2014/main" xmlns="" id="{29093755-11BC-4AC6-9635-67140BFC0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7C3171-FE3E-4AF5-B2FB-30F142986423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2">
            <a:extLst>
              <a:ext uri="{FF2B5EF4-FFF2-40B4-BE49-F238E27FC236}">
                <a16:creationId xmlns:a16="http://schemas.microsoft.com/office/drawing/2014/main" xmlns="" id="{122A959C-E108-4E66-9D39-D333B6E5C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7E2CC1-F771-4F61-AAC6-8008EE41247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7651" name="Title 2">
            <a:extLst>
              <a:ext uri="{FF2B5EF4-FFF2-40B4-BE49-F238E27FC236}">
                <a16:creationId xmlns:a16="http://schemas.microsoft.com/office/drawing/2014/main" xmlns="" id="{F1913CFA-3D2B-4D0D-9BBF-BF9BCB48B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Sample password list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F2C6CF5-1215-4C9B-A306-F58866A95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7" y="2057400"/>
            <a:ext cx="8620125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xmlns="" id="{FA553267-3119-451A-AE06-8F8BC3AC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Password managers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xmlns="" id="{3A3674AA-7EFC-4A90-9E6D-C30243C0F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74"/>
            <a:ext cx="8229600" cy="39624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NOT recommended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LastPass,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DashLane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OnePass, many other companies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 rogue employee can expose all your passwords and empty all your bank accounts</a:t>
            </a: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xmlns="" id="{82F184BD-A9C5-4F51-824F-2D1158CAE4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553487-9ECF-4838-B0F6-97E47F658A6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0725" name="Line 4">
            <a:extLst>
              <a:ext uri="{FF2B5EF4-FFF2-40B4-BE49-F238E27FC236}">
                <a16:creationId xmlns:a16="http://schemas.microsoft.com/office/drawing/2014/main" xmlns="" id="{9C7DBED0-BA95-44B4-83E3-B809654903A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83675E9-EA10-4F03-89D4-CE7EDD145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674" y="6049965"/>
            <a:ext cx="1975401" cy="7096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2A6B95A-87A7-42B6-B9D7-27696A829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185313"/>
            <a:ext cx="1195498" cy="815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4C4D099-2C3D-4679-B4FD-78CCD8810C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167" y="6049964"/>
            <a:ext cx="2846379" cy="6635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0C38C8D-905A-4329-80C0-169A5F5268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853" y="5989637"/>
            <a:ext cx="733425" cy="723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9568CC5-ED0C-49D4-A386-1AEAA8070A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908" y="5930900"/>
            <a:ext cx="781050" cy="7905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A4F233F-F875-48BE-8CDE-7480AACB2B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374" y="4707866"/>
            <a:ext cx="981075" cy="1257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C6FAAB6-D425-43E3-9DEE-F8DDBBB737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65" y="5761905"/>
            <a:ext cx="974523" cy="96806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xmlns="" id="{FA553267-3119-451A-AE06-8F8BC3AC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Facial recognition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xmlns="" id="{3A3674AA-7EFC-4A90-9E6D-C30243C0F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If you use facial recognition to log in, there is still a password for the account.  WRITE DOWN the account password so you can log in, even if your facial features change</a:t>
            </a: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xmlns="" id="{82F184BD-A9C5-4F51-824F-2D1158CAE4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553487-9ECF-4838-B0F6-97E47F658A6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0725" name="Line 4">
            <a:extLst>
              <a:ext uri="{FF2B5EF4-FFF2-40B4-BE49-F238E27FC236}">
                <a16:creationId xmlns:a16="http://schemas.microsoft.com/office/drawing/2014/main" xmlns="" id="{9C7DBED0-BA95-44B4-83E3-B809654903A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96BAFC-1CA6-437A-8F57-29A7C2581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941762"/>
            <a:ext cx="39624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62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xmlns="" id="{E8B92389-7296-4DE1-A980-4CCF474E3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/>
          <a:lstStyle/>
          <a:p>
            <a:r>
              <a:rPr lang="en-US" altLang="en-US" sz="8800" b="1">
                <a:latin typeface="Arial" panose="020B0604020202020204" pitchFamily="34" charset="0"/>
                <a:cs typeface="Arial" panose="020B0604020202020204" pitchFamily="34" charset="0"/>
              </a:rPr>
              <a:t>Storing</a:t>
            </a:r>
            <a:br>
              <a:rPr lang="en-US" altLang="en-US" sz="8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8800" b="1">
                <a:latin typeface="Arial" panose="020B0604020202020204" pitchFamily="34" charset="0"/>
                <a:cs typeface="Arial" panose="020B0604020202020204" pitchFamily="34" charset="0"/>
              </a:rPr>
              <a:t>data safely</a:t>
            </a:r>
          </a:p>
        </p:txBody>
      </p:sp>
      <p:sp>
        <p:nvSpPr>
          <p:cNvPr id="28675" name="Slide Number Placeholder 2">
            <a:extLst>
              <a:ext uri="{FF2B5EF4-FFF2-40B4-BE49-F238E27FC236}">
                <a16:creationId xmlns:a16="http://schemas.microsoft.com/office/drawing/2014/main" xmlns="" id="{AD0CADE4-928B-4676-85D7-02B345F43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595CF9-7BB7-4519-8043-A658E213B1D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>
            <a:extLst>
              <a:ext uri="{FF2B5EF4-FFF2-40B4-BE49-F238E27FC236}">
                <a16:creationId xmlns:a16="http://schemas.microsoft.com/office/drawing/2014/main" xmlns="" id="{06A4A22F-B685-40E5-837B-1B9C154DB4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90C32C-32E0-477B-AFB0-C4FEF68D8CC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9699" name="Picture 4" descr="Backup__Disaster_Recovery_Service_Page_Photo">
            <a:extLst>
              <a:ext uri="{FF2B5EF4-FFF2-40B4-BE49-F238E27FC236}">
                <a16:creationId xmlns:a16="http://schemas.microsoft.com/office/drawing/2014/main" xmlns="" id="{B4403975-8327-45A9-AC46-666D030C2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839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xmlns="" id="{FA553267-3119-451A-AE06-8F8BC3AC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Where to back up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xmlns="" id="{3A3674AA-7EFC-4A90-9E6D-C30243C0F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On site (in your residence or office)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Off site (in safe deposit box, give hardware to a friend or family member)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 the cloud (</a:t>
            </a:r>
            <a:r>
              <a:rPr lang="en-US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strongly recommended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) with Google Drive,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DropBox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or OneDrive</a:t>
            </a: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xmlns="" id="{82F184BD-A9C5-4F51-824F-2D1158CAE4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553487-9ECF-4838-B0F6-97E47F658A6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0725" name="Line 4">
            <a:extLst>
              <a:ext uri="{FF2B5EF4-FFF2-40B4-BE49-F238E27FC236}">
                <a16:creationId xmlns:a16="http://schemas.microsoft.com/office/drawing/2014/main" xmlns="" id="{9C7DBED0-BA95-44B4-83E3-B809654903A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05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xmlns="" id="{4DEEAA04-A7E9-4F11-94A1-32CEA3D1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Types of security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xmlns="" id="{C282C34F-2751-488A-AF9E-7D4AE536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183D0B-9311-487F-B3EE-96BAD976E1C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124" name="Content Placeholder 2">
            <a:extLst>
              <a:ext uri="{FF2B5EF4-FFF2-40B4-BE49-F238E27FC236}">
                <a16:creationId xmlns:a16="http://schemas.microsoft.com/office/drawing/2014/main" xmlns="" id="{A22E2D95-B9CB-416C-8B46-4A6F839A9096}"/>
              </a:ext>
            </a:extLst>
          </p:cNvPr>
          <p:cNvSpPr txBox="1">
            <a:spLocks/>
          </p:cNvSpPr>
          <p:nvPr/>
        </p:nvSpPr>
        <p:spPr bwMode="auto">
          <a:xfrm>
            <a:off x="304800" y="1235075"/>
            <a:ext cx="86868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 u="sng" dirty="0">
                <a:latin typeface="Arial" panose="020B0604020202020204" pitchFamily="34" charset="0"/>
              </a:rPr>
              <a:t>INFECTION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</a:rPr>
              <a:t>Be careful where you click!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</a:rPr>
              <a:t>Viruses, malicious programs and other malware</a:t>
            </a:r>
          </a:p>
          <a:p>
            <a:pPr eaLnBrk="1" hangingPunct="1"/>
            <a:r>
              <a:rPr lang="en-US" altLang="en-US" b="1" u="sng" dirty="0" smtClean="0">
                <a:latin typeface="Arial" panose="020B0604020202020204" pitchFamily="34" charset="0"/>
              </a:rPr>
              <a:t>PASSWORDS</a:t>
            </a:r>
            <a:endParaRPr lang="en-US" altLang="en-US" b="1" u="sng" dirty="0">
              <a:latin typeface="Arial" panose="020B0604020202020204" pitchFamily="34" charset="0"/>
            </a:endParaRP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</a:rPr>
              <a:t>Keep them safe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</a:rPr>
              <a:t>Don’t re-use the same password</a:t>
            </a:r>
          </a:p>
          <a:p>
            <a:pPr eaLnBrk="1" hangingPunct="1"/>
            <a:r>
              <a:rPr lang="en-US" altLang="en-US" b="1" u="sng" dirty="0">
                <a:latin typeface="Arial" panose="020B0604020202020204" pitchFamily="34" charset="0"/>
              </a:rPr>
              <a:t>FILES AND DATA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</a:rPr>
              <a:t>Back them </a:t>
            </a:r>
            <a:r>
              <a:rPr lang="en-US" altLang="en-US" dirty="0" smtClean="0">
                <a:latin typeface="Arial" panose="020B0604020202020204" pitchFamily="34" charset="0"/>
              </a:rPr>
              <a:t>up</a:t>
            </a:r>
          </a:p>
          <a:p>
            <a:pPr eaLnBrk="1" hangingPunct="1"/>
            <a:r>
              <a:rPr lang="en-US" altLang="en-US" b="1" u="sng" dirty="0">
                <a:latin typeface="Arial" panose="020B0604020202020204" pitchFamily="34" charset="0"/>
              </a:rPr>
              <a:t>SNOOPING</a:t>
            </a:r>
            <a:endParaRPr lang="en-US" altLang="en-US" dirty="0">
              <a:latin typeface="Arial" panose="020B0604020202020204" pitchFamily="34" charset="0"/>
            </a:endParaRP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</a:rPr>
              <a:t>Avoid using open </a:t>
            </a:r>
            <a:r>
              <a:rPr lang="en-US" altLang="en-US" dirty="0" err="1">
                <a:latin typeface="Arial" panose="020B0604020202020204" pitchFamily="34" charset="0"/>
              </a:rPr>
              <a:t>WiFi</a:t>
            </a:r>
            <a:r>
              <a:rPr lang="en-US" altLang="en-US" dirty="0">
                <a:latin typeface="Arial" panose="020B0604020202020204" pitchFamily="34" charset="0"/>
              </a:rPr>
              <a:t> networks</a:t>
            </a:r>
          </a:p>
          <a:p>
            <a:pPr lvl="1"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125" name="Line 4">
            <a:extLst>
              <a:ext uri="{FF2B5EF4-FFF2-40B4-BE49-F238E27FC236}">
                <a16:creationId xmlns:a16="http://schemas.microsoft.com/office/drawing/2014/main" xmlns="" id="{3117BE11-AC0B-4FCB-AB77-8FD93B009B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" y="9906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xmlns="" id="{DBC77A25-609D-4640-BF93-0FBE02D71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16163"/>
            <a:ext cx="40100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itle 1">
            <a:extLst>
              <a:ext uri="{FF2B5EF4-FFF2-40B4-BE49-F238E27FC236}">
                <a16:creationId xmlns:a16="http://schemas.microsoft.com/office/drawing/2014/main" xmlns="" id="{14BEBE8C-368D-4D7E-835D-779142352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What to back up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xmlns="" id="{B6A6BC93-6A65-4517-B6DC-B8A2B8955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676400"/>
            <a:ext cx="8229600" cy="43735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Contact list from phone</a:t>
            </a:r>
          </a:p>
          <a:p>
            <a:pPr eaLnBrk="1" hangingPunct="1">
              <a:defRPr/>
            </a:pP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</a:p>
          <a:p>
            <a:pPr eaLnBrk="1" hangingPunct="1">
              <a:defRPr/>
            </a:pP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Pictures on phone</a:t>
            </a:r>
          </a:p>
          <a:p>
            <a:pPr eaLnBrk="1" hangingPunct="1">
              <a:defRPr/>
            </a:pP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Pictures on computer</a:t>
            </a:r>
          </a:p>
          <a:p>
            <a:pPr eaLnBrk="1" hangingPunct="1">
              <a:defRPr/>
            </a:pP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Password list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(including phone unlock code)</a:t>
            </a:r>
          </a:p>
          <a:p>
            <a:pPr eaLnBrk="1" hangingPunct="1">
              <a:defRPr/>
            </a:pP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Anything else important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9" name="Slide Number Placeholder 3">
            <a:extLst>
              <a:ext uri="{FF2B5EF4-FFF2-40B4-BE49-F238E27FC236}">
                <a16:creationId xmlns:a16="http://schemas.microsoft.com/office/drawing/2014/main" xmlns="" id="{702DD520-B1E3-49ED-AEE9-CA0E7FE84E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445245-AD6D-4958-AF9C-D852EF93A52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1750" name="Line 4">
            <a:extLst>
              <a:ext uri="{FF2B5EF4-FFF2-40B4-BE49-F238E27FC236}">
                <a16:creationId xmlns:a16="http://schemas.microsoft.com/office/drawing/2014/main" xmlns="" id="{83AD2E69-D866-46B7-BBF7-70B14445D2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>
            <a:extLst>
              <a:ext uri="{FF2B5EF4-FFF2-40B4-BE49-F238E27FC236}">
                <a16:creationId xmlns:a16="http://schemas.microsoft.com/office/drawing/2014/main" xmlns="" id="{587BB93E-E8E4-4500-92A1-8697E6374B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D5D089-ECC1-4DFE-BFB6-8C6B95C3C65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2771" name="Title 1">
            <a:extLst>
              <a:ext uri="{FF2B5EF4-FFF2-40B4-BE49-F238E27FC236}">
                <a16:creationId xmlns:a16="http://schemas.microsoft.com/office/drawing/2014/main" xmlns="" id="{59B108D9-ED25-4B34-A336-0B031A513253}"/>
              </a:ext>
            </a:extLst>
          </p:cNvPr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Why back up automatically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to the cloud?</a:t>
            </a:r>
          </a:p>
        </p:txBody>
      </p:sp>
      <p:pic>
        <p:nvPicPr>
          <p:cNvPr id="32774" name="Picture 11" descr="houseshaking">
            <a:extLst>
              <a:ext uri="{FF2B5EF4-FFF2-40B4-BE49-F238E27FC236}">
                <a16:creationId xmlns:a16="http://schemas.microsoft.com/office/drawing/2014/main" xmlns="" id="{A8B466AE-DD65-47A3-8D7C-6955AC716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920" y="1939446"/>
            <a:ext cx="235276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Line 4">
            <a:extLst>
              <a:ext uri="{FF2B5EF4-FFF2-40B4-BE49-F238E27FC236}">
                <a16:creationId xmlns:a16="http://schemas.microsoft.com/office/drawing/2014/main" xmlns="" id="{49381EF6-5D51-4801-8B03-E5FF65E8F61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" y="16002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E1A344-5E6A-4D77-B5A4-0F5161DD32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876" y="4576082"/>
            <a:ext cx="2727433" cy="22356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7E47FF2-9DCE-4592-B387-19037F7F41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083" y="2569993"/>
            <a:ext cx="2742242" cy="29185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0C130EE-9A05-4620-B932-36DD86F71A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61" y="4343400"/>
            <a:ext cx="3194777" cy="2514599"/>
          </a:xfrm>
          <a:prstGeom prst="rect">
            <a:avLst/>
          </a:prstGeom>
        </p:spPr>
      </p:pic>
      <p:pic>
        <p:nvPicPr>
          <p:cNvPr id="32778" name="Picture 13" descr="burglar">
            <a:extLst>
              <a:ext uri="{FF2B5EF4-FFF2-40B4-BE49-F238E27FC236}">
                <a16:creationId xmlns:a16="http://schemas.microsoft.com/office/drawing/2014/main" xmlns="" id="{37933D43-8701-4588-86F7-8B3A0BC6C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92" y="1770671"/>
            <a:ext cx="2557757" cy="278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>
            <a:extLst>
              <a:ext uri="{FF2B5EF4-FFF2-40B4-BE49-F238E27FC236}">
                <a16:creationId xmlns:a16="http://schemas.microsoft.com/office/drawing/2014/main" xmlns="" id="{AEF2E6D5-E022-47ED-807B-458CCB8057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B7A121-25C1-4029-AC16-DD3DF03B135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3795" name="TextBox 4">
            <a:extLst>
              <a:ext uri="{FF2B5EF4-FFF2-40B4-BE49-F238E27FC236}">
                <a16:creationId xmlns:a16="http://schemas.microsoft.com/office/drawing/2014/main" xmlns="" id="{30619C10-D34F-487D-AE4E-9736A38CD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3" y="196850"/>
            <a:ext cx="7467600" cy="698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    Google Drive 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        Dropbox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Microsoft OneDrive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(included with Office 365)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            iCloud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                          (not recommended for data)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</a:t>
            </a:r>
          </a:p>
        </p:txBody>
      </p:sp>
      <p:pic>
        <p:nvPicPr>
          <p:cNvPr id="33796" name="Picture 6" descr="D:\User libraries\Desktop\drive.png">
            <a:extLst>
              <a:ext uri="{FF2B5EF4-FFF2-40B4-BE49-F238E27FC236}">
                <a16:creationId xmlns:a16="http://schemas.microsoft.com/office/drawing/2014/main" xmlns="" id="{AA4939F9-315A-4705-87FC-ED3972574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461" y="148027"/>
            <a:ext cx="1444625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2" descr="D:\User libraries\Desktop\vVG0QfIn_400x400.jpg">
            <a:extLst>
              <a:ext uri="{FF2B5EF4-FFF2-40B4-BE49-F238E27FC236}">
                <a16:creationId xmlns:a16="http://schemas.microsoft.com/office/drawing/2014/main" xmlns="" id="{D9E34B0B-3F79-42CD-A879-AD6A2FED6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1752600"/>
            <a:ext cx="114935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4" descr="D:\User libraries\Desktop\iCloud-Icon.png">
            <a:extLst>
              <a:ext uri="{FF2B5EF4-FFF2-40B4-BE49-F238E27FC236}">
                <a16:creationId xmlns:a16="http://schemas.microsoft.com/office/drawing/2014/main" xmlns="" id="{2EEDD0FD-9D06-47ED-A281-BED52BBE6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5278438"/>
            <a:ext cx="1330325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5" descr="D:\User libraries\Desktop\onedrivelogo-100709227-large.jpg">
            <a:extLst>
              <a:ext uri="{FF2B5EF4-FFF2-40B4-BE49-F238E27FC236}">
                <a16:creationId xmlns:a16="http://schemas.microsoft.com/office/drawing/2014/main" xmlns="" id="{A12EA010-78FE-4483-BA8D-BFFD5B26E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3" y="3429000"/>
            <a:ext cx="2416175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>
            <a:extLst>
              <a:ext uri="{FF2B5EF4-FFF2-40B4-BE49-F238E27FC236}">
                <a16:creationId xmlns:a16="http://schemas.microsoft.com/office/drawing/2014/main" xmlns="" id="{AEF2E6D5-E022-47ED-807B-458CCB8057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B7A121-25C1-4029-AC16-DD3DF03B135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3795" name="TextBox 4">
            <a:extLst>
              <a:ext uri="{FF2B5EF4-FFF2-40B4-BE49-F238E27FC236}">
                <a16:creationId xmlns:a16="http://schemas.microsoft.com/office/drawing/2014/main" xmlns="" id="{30619C10-D34F-487D-AE4E-9736A38CD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2" y="196850"/>
            <a:ext cx="8047037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    Automatic backup-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    common features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latin typeface="Arial" panose="020B0604020202020204" pitchFamily="34" charset="0"/>
            </a:endParaRPr>
          </a:p>
          <a:p>
            <a:pPr marL="571500" indent="-571500">
              <a:spcBef>
                <a:spcPct val="0"/>
              </a:spcBef>
            </a:pPr>
            <a:r>
              <a:rPr lang="en-US" altLang="en-US" sz="4400" dirty="0">
                <a:latin typeface="Arial" panose="020B0604020202020204" pitchFamily="34" charset="0"/>
              </a:rPr>
              <a:t>Back up, sync, selective sync</a:t>
            </a:r>
          </a:p>
          <a:p>
            <a:pPr marL="571500" indent="-571500">
              <a:spcBef>
                <a:spcPct val="0"/>
              </a:spcBef>
            </a:pPr>
            <a:r>
              <a:rPr lang="en-US" altLang="en-US" sz="4400" dirty="0">
                <a:latin typeface="Arial" panose="020B0604020202020204" pitchFamily="34" charset="0"/>
              </a:rPr>
              <a:t>Roll back to previous versions</a:t>
            </a:r>
          </a:p>
          <a:p>
            <a:pPr marL="571500" indent="-571500">
              <a:spcBef>
                <a:spcPct val="0"/>
              </a:spcBef>
            </a:pPr>
            <a:r>
              <a:rPr lang="en-US" altLang="en-US" sz="4400" dirty="0">
                <a:latin typeface="Arial" panose="020B0604020202020204" pitchFamily="34" charset="0"/>
              </a:rPr>
              <a:t>Free storage, pay for more if needed</a:t>
            </a:r>
          </a:p>
          <a:p>
            <a:pPr marL="571500" indent="-571500">
              <a:spcBef>
                <a:spcPct val="0"/>
              </a:spcBef>
            </a:pPr>
            <a:r>
              <a:rPr lang="en-US" altLang="en-US" sz="4400" dirty="0">
                <a:latin typeface="Arial" panose="020B0604020202020204" pitchFamily="34" charset="0"/>
              </a:rPr>
              <a:t>No hassle</a:t>
            </a:r>
            <a:endParaRPr lang="en-US" altLang="en-US" sz="4400" b="1" dirty="0">
              <a:latin typeface="Arial" panose="020B0604020202020204" pitchFamily="34" charset="0"/>
            </a:endParaRP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xmlns="" id="{D693DDAF-4C79-49D2-9549-78C67D6429F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" y="19050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225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>
            <a:extLst>
              <a:ext uri="{FF2B5EF4-FFF2-40B4-BE49-F238E27FC236}">
                <a16:creationId xmlns:a16="http://schemas.microsoft.com/office/drawing/2014/main" xmlns="" id="{AEF2E6D5-E022-47ED-807B-458CCB8057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B7A121-25C1-4029-AC16-DD3DF03B135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3795" name="TextBox 4">
            <a:extLst>
              <a:ext uri="{FF2B5EF4-FFF2-40B4-BE49-F238E27FC236}">
                <a16:creationId xmlns:a16="http://schemas.microsoft.com/office/drawing/2014/main" xmlns="" id="{30619C10-D34F-487D-AE4E-9736A38CD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2" y="196850"/>
            <a:ext cx="8047037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    Google Drive 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latin typeface="Arial" panose="020B0604020202020204" pitchFamily="34" charset="0"/>
            </a:endParaRPr>
          </a:p>
          <a:p>
            <a:pPr marL="571500" indent="-571500">
              <a:spcBef>
                <a:spcPct val="0"/>
              </a:spcBef>
            </a:pPr>
            <a:r>
              <a:rPr lang="en-US" altLang="en-US" sz="4400" dirty="0">
                <a:latin typeface="Arial" panose="020B0604020202020204" pitchFamily="34" charset="0"/>
              </a:rPr>
              <a:t>Integrates with Google Docs</a:t>
            </a:r>
          </a:p>
          <a:p>
            <a:pPr marL="571500" indent="-571500">
              <a:spcBef>
                <a:spcPct val="0"/>
              </a:spcBef>
            </a:pPr>
            <a:r>
              <a:rPr lang="en-US" altLang="en-US" sz="4400" dirty="0">
                <a:latin typeface="Arial" panose="020B0604020202020204" pitchFamily="34" charset="0"/>
              </a:rPr>
              <a:t>World’s most popular automatic backup</a:t>
            </a:r>
          </a:p>
          <a:p>
            <a:pPr marL="571500" indent="-571500">
              <a:spcBef>
                <a:spcPct val="0"/>
              </a:spcBef>
            </a:pPr>
            <a:r>
              <a:rPr lang="en-US" altLang="en-US" sz="4400" dirty="0">
                <a:latin typeface="Arial" panose="020B0604020202020204" pitchFamily="34" charset="0"/>
              </a:rPr>
              <a:t>15 GB for free, pay for more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</a:t>
            </a:r>
          </a:p>
        </p:txBody>
      </p:sp>
      <p:pic>
        <p:nvPicPr>
          <p:cNvPr id="33796" name="Picture 6" descr="D:\User libraries\Desktop\drive.png">
            <a:extLst>
              <a:ext uri="{FF2B5EF4-FFF2-40B4-BE49-F238E27FC236}">
                <a16:creationId xmlns:a16="http://schemas.microsoft.com/office/drawing/2014/main" xmlns="" id="{AA4939F9-315A-4705-87FC-ED3972574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461" y="148027"/>
            <a:ext cx="1444625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4">
            <a:extLst>
              <a:ext uri="{FF2B5EF4-FFF2-40B4-BE49-F238E27FC236}">
                <a16:creationId xmlns:a16="http://schemas.microsoft.com/office/drawing/2014/main" xmlns="" id="{D693DDAF-4C79-49D2-9549-78C67D6429F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" y="16002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6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>
            <a:extLst>
              <a:ext uri="{FF2B5EF4-FFF2-40B4-BE49-F238E27FC236}">
                <a16:creationId xmlns:a16="http://schemas.microsoft.com/office/drawing/2014/main" xmlns="" id="{AEF2E6D5-E022-47ED-807B-458CCB8057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B7A121-25C1-4029-AC16-DD3DF03B135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3795" name="TextBox 4">
            <a:extLst>
              <a:ext uri="{FF2B5EF4-FFF2-40B4-BE49-F238E27FC236}">
                <a16:creationId xmlns:a16="http://schemas.microsoft.com/office/drawing/2014/main" xmlns="" id="{30619C10-D34F-487D-AE4E-9736A38CD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81000"/>
            <a:ext cx="7467600" cy="710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                Dropbox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 b="1" dirty="0">
              <a:latin typeface="Arial" panose="020B0604020202020204" pitchFamily="34" charset="0"/>
            </a:endParaRPr>
          </a:p>
          <a:p>
            <a:pPr marL="571500" indent="-571500">
              <a:spcBef>
                <a:spcPct val="0"/>
              </a:spcBef>
            </a:pPr>
            <a:r>
              <a:rPr lang="en-US" altLang="en-US" sz="4400" dirty="0">
                <a:latin typeface="Arial" panose="020B0604020202020204" pitchFamily="34" charset="0"/>
              </a:rPr>
              <a:t>Back up or sync</a:t>
            </a:r>
          </a:p>
          <a:p>
            <a:pPr marL="571500" indent="-571500">
              <a:spcBef>
                <a:spcPct val="0"/>
              </a:spcBef>
            </a:pPr>
            <a:r>
              <a:rPr lang="en-US" altLang="en-US" sz="4400" dirty="0">
                <a:latin typeface="Arial" panose="020B0604020202020204" pitchFamily="34" charset="0"/>
              </a:rPr>
              <a:t>2 GB for free, pay for more</a:t>
            </a:r>
          </a:p>
          <a:p>
            <a:pPr marL="571500" indent="-571500">
              <a:spcBef>
                <a:spcPct val="0"/>
              </a:spcBef>
            </a:pPr>
            <a:r>
              <a:rPr lang="en-US" altLang="en-US" sz="4400" dirty="0">
                <a:latin typeface="Arial" panose="020B0604020202020204" pitchFamily="34" charset="0"/>
              </a:rPr>
              <a:t>Efficient code does not slow computer down too much</a:t>
            </a:r>
          </a:p>
          <a:p>
            <a:pPr marL="571500" indent="-571500">
              <a:spcBef>
                <a:spcPct val="0"/>
              </a:spcBef>
            </a:pPr>
            <a:endParaRPr lang="en-US" altLang="en-US" sz="4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</a:t>
            </a:r>
          </a:p>
        </p:txBody>
      </p:sp>
      <p:pic>
        <p:nvPicPr>
          <p:cNvPr id="33797" name="Picture 2" descr="D:\User libraries\Desktop\vVG0QfIn_400x400.jpg">
            <a:extLst>
              <a:ext uri="{FF2B5EF4-FFF2-40B4-BE49-F238E27FC236}">
                <a16:creationId xmlns:a16="http://schemas.microsoft.com/office/drawing/2014/main" xmlns="" id="{D9E34B0B-3F79-42CD-A879-AD6A2FED6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114935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4">
            <a:extLst>
              <a:ext uri="{FF2B5EF4-FFF2-40B4-BE49-F238E27FC236}">
                <a16:creationId xmlns:a16="http://schemas.microsoft.com/office/drawing/2014/main" xmlns="" id="{6FDD2ADD-1A91-4106-9300-A29137A516B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793" y="18288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485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>
            <a:extLst>
              <a:ext uri="{FF2B5EF4-FFF2-40B4-BE49-F238E27FC236}">
                <a16:creationId xmlns:a16="http://schemas.microsoft.com/office/drawing/2014/main" xmlns="" id="{AEF2E6D5-E022-47ED-807B-458CCB8057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B7A121-25C1-4029-AC16-DD3DF03B135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3795" name="TextBox 4">
            <a:extLst>
              <a:ext uri="{FF2B5EF4-FFF2-40B4-BE49-F238E27FC236}">
                <a16:creationId xmlns:a16="http://schemas.microsoft.com/office/drawing/2014/main" xmlns="" id="{30619C10-D34F-487D-AE4E-9736A38CD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98" y="310511"/>
            <a:ext cx="74676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Microsoft OneDrive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 b="1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3600" dirty="0">
                <a:latin typeface="Arial" panose="020B0604020202020204" pitchFamily="34" charset="0"/>
              </a:rPr>
              <a:t>Included with Office 365 subscription (1000 GB storage)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3600" dirty="0">
                <a:latin typeface="Arial" panose="020B0604020202020204" pitchFamily="34" charset="0"/>
              </a:rPr>
              <a:t>5 GB for free or pay for more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3600" dirty="0">
                <a:latin typeface="Arial" panose="020B0604020202020204" pitchFamily="34" charset="0"/>
              </a:rPr>
              <a:t>Integrates with Microsoft Office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3600" dirty="0">
                <a:latin typeface="Arial" panose="020B0604020202020204" pitchFamily="34" charset="0"/>
              </a:rPr>
              <a:t>Changes your computer file structure</a:t>
            </a:r>
          </a:p>
          <a:p>
            <a:pPr>
              <a:spcBef>
                <a:spcPct val="0"/>
              </a:spcBef>
              <a:buNone/>
            </a:pPr>
            <a:endParaRPr lang="en-US" altLang="en-US" sz="4000" dirty="0">
              <a:latin typeface="Arial" panose="020B0604020202020204" pitchFamily="34" charset="0"/>
            </a:endParaRPr>
          </a:p>
        </p:txBody>
      </p:sp>
      <p:pic>
        <p:nvPicPr>
          <p:cNvPr id="33799" name="Picture 5" descr="D:\User libraries\Desktop\onedrivelogo-100709227-large.jpg">
            <a:extLst>
              <a:ext uri="{FF2B5EF4-FFF2-40B4-BE49-F238E27FC236}">
                <a16:creationId xmlns:a16="http://schemas.microsoft.com/office/drawing/2014/main" xmlns="" id="{A12EA010-78FE-4483-BA8D-BFFD5B26E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416175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4">
            <a:extLst>
              <a:ext uri="{FF2B5EF4-FFF2-40B4-BE49-F238E27FC236}">
                <a16:creationId xmlns:a16="http://schemas.microsoft.com/office/drawing/2014/main" xmlns="" id="{52A7B9A7-FBA0-4676-9688-336873D6CFB1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198" y="15240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540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>
            <a:extLst>
              <a:ext uri="{FF2B5EF4-FFF2-40B4-BE49-F238E27FC236}">
                <a16:creationId xmlns:a16="http://schemas.microsoft.com/office/drawing/2014/main" xmlns="" id="{AEF2E6D5-E022-47ED-807B-458CCB8057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B7A121-25C1-4029-AC16-DD3DF03B135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3795" name="TextBox 4">
            <a:extLst>
              <a:ext uri="{FF2B5EF4-FFF2-40B4-BE49-F238E27FC236}">
                <a16:creationId xmlns:a16="http://schemas.microsoft.com/office/drawing/2014/main" xmlns="" id="{30619C10-D34F-487D-AE4E-9736A38CD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98" y="4313"/>
            <a:ext cx="7467600" cy="741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               iCloud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latin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</a:pPr>
            <a:r>
              <a:rPr lang="en-US" altLang="en-US" sz="3600" dirty="0">
                <a:latin typeface="Arial" panose="020B0604020202020204" pitchFamily="34" charset="0"/>
              </a:rPr>
              <a:t>Cannot restore individual folders</a:t>
            </a:r>
          </a:p>
          <a:p>
            <a:pPr marL="457200" indent="-457200">
              <a:spcBef>
                <a:spcPct val="0"/>
              </a:spcBef>
            </a:pPr>
            <a:r>
              <a:rPr lang="en-US" altLang="en-US" sz="3600" dirty="0">
                <a:latin typeface="Arial" panose="020B0604020202020204" pitchFamily="34" charset="0"/>
              </a:rPr>
              <a:t>Delay of about 3 days to recover folders </a:t>
            </a:r>
          </a:p>
          <a:p>
            <a:pPr marL="457200" indent="-457200">
              <a:spcBef>
                <a:spcPct val="0"/>
              </a:spcBef>
            </a:pPr>
            <a:r>
              <a:rPr lang="en-US" altLang="en-US" sz="3600" dirty="0">
                <a:latin typeface="Arial" panose="020B0604020202020204" pitchFamily="34" charset="0"/>
              </a:rPr>
              <a:t>15 GB for free, pay for more </a:t>
            </a:r>
          </a:p>
          <a:p>
            <a:pPr marL="457200" indent="-457200">
              <a:spcBef>
                <a:spcPct val="0"/>
              </a:spcBef>
            </a:pPr>
            <a:r>
              <a:rPr lang="en-US" altLang="en-US" sz="3600" dirty="0">
                <a:latin typeface="Arial" panose="020B0604020202020204" pitchFamily="34" charset="0"/>
              </a:rPr>
              <a:t>Changes your computer file structure</a:t>
            </a:r>
          </a:p>
          <a:p>
            <a:pPr marL="457200" indent="-457200">
              <a:spcBef>
                <a:spcPct val="0"/>
              </a:spcBef>
            </a:pPr>
            <a:r>
              <a:rPr lang="en-US" altLang="en-US" sz="3600" dirty="0">
                <a:latin typeface="Arial" panose="020B0604020202020204" pitchFamily="34" charset="0"/>
              </a:rPr>
              <a:t>Integrates with iPhone and Mac computers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</a:t>
            </a:r>
          </a:p>
        </p:txBody>
      </p:sp>
      <p:pic>
        <p:nvPicPr>
          <p:cNvPr id="33798" name="Picture 4" descr="D:\User libraries\Desktop\iCloud-Icon.png">
            <a:extLst>
              <a:ext uri="{FF2B5EF4-FFF2-40B4-BE49-F238E27FC236}">
                <a16:creationId xmlns:a16="http://schemas.microsoft.com/office/drawing/2014/main" xmlns="" id="{2EEDD0FD-9D06-47ED-A281-BED52BBE6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8701"/>
            <a:ext cx="1330325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4">
            <a:extLst>
              <a:ext uri="{FF2B5EF4-FFF2-40B4-BE49-F238E27FC236}">
                <a16:creationId xmlns:a16="http://schemas.microsoft.com/office/drawing/2014/main" xmlns="" id="{956E04E6-45EA-4478-9E9E-C84A5ED48531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198" y="19050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446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242CF-084A-4827-B028-B52F19D33922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6" y="609600"/>
            <a:ext cx="9020821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15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>
            <a:extLst>
              <a:ext uri="{FF2B5EF4-FFF2-40B4-BE49-F238E27FC236}">
                <a16:creationId xmlns:a16="http://schemas.microsoft.com/office/drawing/2014/main" xmlns="" id="{1788C368-9B86-46E2-89AC-DEACB0736E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5BB1A1-DB57-4FC2-8A0D-2BD058DFFAB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4819" name="Title 1">
            <a:extLst>
              <a:ext uri="{FF2B5EF4-FFF2-40B4-BE49-F238E27FC236}">
                <a16:creationId xmlns:a16="http://schemas.microsoft.com/office/drawing/2014/main" xmlns="" id="{911C1FE9-41E8-4526-8085-A91FAB84CFF3}"/>
              </a:ext>
            </a:extLst>
          </p:cNvPr>
          <p:cNvSpPr txBox="1">
            <a:spLocks/>
          </p:cNvSpPr>
          <p:nvPr/>
        </p:nvSpPr>
        <p:spPr bwMode="auto">
          <a:xfrm>
            <a:off x="395288" y="45720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Arial" panose="020B0604020202020204" pitchFamily="34" charset="0"/>
              </a:rPr>
              <a:t>Back up other important information</a:t>
            </a:r>
          </a:p>
        </p:txBody>
      </p:sp>
      <p:sp>
        <p:nvSpPr>
          <p:cNvPr id="34820" name="Line 4">
            <a:extLst>
              <a:ext uri="{FF2B5EF4-FFF2-40B4-BE49-F238E27FC236}">
                <a16:creationId xmlns:a16="http://schemas.microsoft.com/office/drawing/2014/main" xmlns="" id="{F8ACDE21-D03E-4226-B3AC-2FE201B2A8E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588" y="1981200"/>
            <a:ext cx="830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5" name="Content Placeholder 2">
            <a:extLst>
              <a:ext uri="{FF2B5EF4-FFF2-40B4-BE49-F238E27FC236}">
                <a16:creationId xmlns:a16="http://schemas.microsoft.com/office/drawing/2014/main" xmlns="" id="{3646E058-8178-4616-8013-6C4644259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171700"/>
            <a:ext cx="8534400" cy="2514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Location of financial accounts</a:t>
            </a:r>
          </a:p>
          <a:p>
            <a:pPr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Name of lawyer, accountant, dentist and doctors</a:t>
            </a:r>
          </a:p>
          <a:p>
            <a:pPr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Location of will, trust and other papers</a:t>
            </a:r>
          </a:p>
          <a:p>
            <a:pPr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Numerous other items</a:t>
            </a:r>
          </a:p>
          <a:p>
            <a:pPr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Use this handy template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https://tinyurl.com/bdeck8u4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Send to family, lawyer, or trusted friend</a:t>
            </a:r>
          </a:p>
          <a:p>
            <a:pPr eaLnBrk="1" hangingPunct="1"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xmlns="" id="{06637EEE-829C-49F9-ABA4-955ED8AD6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/>
          <a:lstStyle/>
          <a:p>
            <a:r>
              <a:rPr lang="en-US" altLang="en-US" sz="8800" b="1">
                <a:latin typeface="Arial" panose="020B0604020202020204" pitchFamily="34" charset="0"/>
                <a:cs typeface="Arial" panose="020B0604020202020204" pitchFamily="34" charset="0"/>
              </a:rPr>
              <a:t>Infection</a:t>
            </a:r>
          </a:p>
        </p:txBody>
      </p:sp>
      <p:sp>
        <p:nvSpPr>
          <p:cNvPr id="11267" name="Slide Number Placeholder 2">
            <a:extLst>
              <a:ext uri="{FF2B5EF4-FFF2-40B4-BE49-F238E27FC236}">
                <a16:creationId xmlns:a16="http://schemas.microsoft.com/office/drawing/2014/main" xmlns="" id="{4D32CB6B-9014-482B-9378-022888D89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D6B129-CB27-49FB-900C-0D12848A264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3012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xmlns="" id="{3FEEBE44-068A-48CD-9074-C5D07A7CE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/>
          <a:lstStyle/>
          <a:p>
            <a:r>
              <a:rPr lang="en-US" altLang="en-US" sz="8800" b="1">
                <a:latin typeface="Arial" panose="020B0604020202020204" pitchFamily="34" charset="0"/>
                <a:cs typeface="Arial" panose="020B0604020202020204" pitchFamily="34" charset="0"/>
              </a:rPr>
              <a:t>Snooping</a:t>
            </a:r>
            <a:br>
              <a:rPr lang="en-US" altLang="en-US" sz="8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8800" b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br>
              <a:rPr lang="en-US" altLang="en-US" sz="8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8800" b="1">
                <a:latin typeface="Arial" panose="020B0604020202020204" pitchFamily="34" charset="0"/>
                <a:cs typeface="Arial" panose="020B0604020202020204" pitchFamily="34" charset="0"/>
              </a:rPr>
              <a:t>outside attack</a:t>
            </a:r>
          </a:p>
        </p:txBody>
      </p:sp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xmlns="" id="{57600E6F-511C-4172-AFAA-D5B84048B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CF1558-C12F-4D0A-ABBF-7FE1D462790A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246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xmlns="" id="{6B1424F2-33B6-4E47-979B-25D05FC37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Slide Number Placeholder 2">
            <a:extLst>
              <a:ext uri="{FF2B5EF4-FFF2-40B4-BE49-F238E27FC236}">
                <a16:creationId xmlns:a16="http://schemas.microsoft.com/office/drawing/2014/main" xmlns="" id="{FA6E0065-FF84-4269-A041-E91440D07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2EB192-DB08-48AA-B17B-731ACC485FA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719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1">
            <a:extLst>
              <a:ext uri="{FF2B5EF4-FFF2-40B4-BE49-F238E27FC236}">
                <a16:creationId xmlns:a16="http://schemas.microsoft.com/office/drawing/2014/main" xmlns="" id="{FDEC42FC-6FC5-4A90-B1FE-DDCED86D2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48EFF8-B814-41A1-92FE-B1DBCA76135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8195" name="Picture 2" descr="C:\Users\Me\Desktop\b09e77cf207730fa3e1362ff0711dc33ec1903e1.jpg">
            <a:extLst>
              <a:ext uri="{FF2B5EF4-FFF2-40B4-BE49-F238E27FC236}">
                <a16:creationId xmlns:a16="http://schemas.microsoft.com/office/drawing/2014/main" xmlns="" id="{2FD28D97-66D3-4C20-81D2-D4ED74965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-77788"/>
            <a:ext cx="9239250" cy="693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5238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>
            <a:extLst>
              <a:ext uri="{FF2B5EF4-FFF2-40B4-BE49-F238E27FC236}">
                <a16:creationId xmlns:a16="http://schemas.microsoft.com/office/drawing/2014/main" xmlns="" id="{58A24DB5-0D34-47AE-AAB1-874DBCBF37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543583-963A-4224-B45F-7C734C81B26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245" name="Title 1">
            <a:extLst>
              <a:ext uri="{FF2B5EF4-FFF2-40B4-BE49-F238E27FC236}">
                <a16:creationId xmlns:a16="http://schemas.microsoft.com/office/drawing/2014/main" xmlns="" id="{7606400C-AD16-431C-A903-2E7AD7CE3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08" y="-117818"/>
            <a:ext cx="6565900" cy="1828800"/>
          </a:xfrm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Cover your webcam</a:t>
            </a:r>
            <a:b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when not in use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2BCB576-81D2-4DC5-853A-5D33431DA1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0" y="4423057"/>
            <a:ext cx="5013369" cy="25965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CDE278D-294B-4A49-A3B4-4FC99BA1B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935" y="1710982"/>
            <a:ext cx="6016530" cy="259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178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>
            <a:extLst>
              <a:ext uri="{FF2B5EF4-FFF2-40B4-BE49-F238E27FC236}">
                <a16:creationId xmlns:a16="http://schemas.microsoft.com/office/drawing/2014/main" xmlns="" id="{58A24DB5-0D34-47AE-AAB1-874DBCBF37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543583-963A-4224-B45F-7C734C81B26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0243" name="Picture 5">
            <a:extLst>
              <a:ext uri="{FF2B5EF4-FFF2-40B4-BE49-F238E27FC236}">
                <a16:creationId xmlns:a16="http://schemas.microsoft.com/office/drawing/2014/main" xmlns="" id="{4CA74C0B-DD88-49FB-9F4D-4D78BDECB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2640013"/>
            <a:ext cx="285750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itle 1">
            <a:extLst>
              <a:ext uri="{FF2B5EF4-FFF2-40B4-BE49-F238E27FC236}">
                <a16:creationId xmlns:a16="http://schemas.microsoft.com/office/drawing/2014/main" xmlns="" id="{7606400C-AD16-431C-A903-2E7AD7CE3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381000"/>
            <a:ext cx="8229600" cy="1143000"/>
          </a:xfrm>
        </p:spPr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Turn your computer OFF</a:t>
            </a:r>
            <a:b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when not in use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78A3C76-72D1-4703-9746-7ED732EA5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889" y="2303007"/>
            <a:ext cx="5157375" cy="400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794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2">
            <a:extLst>
              <a:ext uri="{FF2B5EF4-FFF2-40B4-BE49-F238E27FC236}">
                <a16:creationId xmlns:a16="http://schemas.microsoft.com/office/drawing/2014/main" xmlns="" id="{24675B75-5D05-469D-B485-D19E4C22A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928446-E7D0-438A-9772-EFAD9F7460C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9220" name="Title 1">
            <a:extLst>
              <a:ext uri="{FF2B5EF4-FFF2-40B4-BE49-F238E27FC236}">
                <a16:creationId xmlns:a16="http://schemas.microsoft.com/office/drawing/2014/main" xmlns="" id="{DCCB86B3-6727-49B3-B0FF-20DD73514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381000"/>
            <a:ext cx="8848725" cy="1143000"/>
          </a:xfrm>
        </p:spPr>
        <p:txBody>
          <a:bodyPr/>
          <a:lstStyle/>
          <a:p>
            <a:r>
              <a:rPr lang="en-US" alt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Is this </a:t>
            </a:r>
            <a:r>
              <a:rPr lang="en-US" alt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en-US" alt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secure?</a:t>
            </a:r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xmlns="" id="{3BB1FAEF-3FD3-45B3-BE27-EB8969C7206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" y="16764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DD11AC7-6EAE-455B-A02E-0309E66EA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0"/>
            <a:ext cx="3514725" cy="3343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6838A8A-CE5F-48E0-BE8E-FF22BF9FD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875" y="2547772"/>
            <a:ext cx="3943900" cy="23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052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xmlns="" id="{C282C34F-2751-488A-AF9E-7D4AE536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183D0B-9311-487F-B3EE-96BAD976E1C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124" name="Content Placeholder 2">
            <a:extLst>
              <a:ext uri="{FF2B5EF4-FFF2-40B4-BE49-F238E27FC236}">
                <a16:creationId xmlns:a16="http://schemas.microsoft.com/office/drawing/2014/main" xmlns="" id="{A22E2D95-B9CB-416C-8B46-4A6F839A9096}"/>
              </a:ext>
            </a:extLst>
          </p:cNvPr>
          <p:cNvSpPr txBox="1">
            <a:spLocks/>
          </p:cNvSpPr>
          <p:nvPr/>
        </p:nvSpPr>
        <p:spPr bwMode="auto">
          <a:xfrm>
            <a:off x="309562" y="1928812"/>
            <a:ext cx="868680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Don’t contact your bank or brokerage account, or do financial transactions.  This includes online shopping like Amazon.</a:t>
            </a:r>
            <a:endParaRPr lang="en-US" altLang="en-US" sz="1600" dirty="0">
              <a:latin typeface="Arial" panose="020B0604020202020204" pitchFamily="34" charset="0"/>
            </a:endParaRPr>
          </a:p>
          <a:p>
            <a:pPr eaLnBrk="1" hangingPunct="1"/>
            <a:endParaRPr lang="en-US" altLang="en-US" sz="1600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If you check your email, change the password when you get home</a:t>
            </a:r>
            <a:endParaRPr lang="en-US" altLang="en-US" sz="1600" dirty="0">
              <a:latin typeface="Arial" panose="020B0604020202020204" pitchFamily="34" charset="0"/>
            </a:endParaRPr>
          </a:p>
          <a:p>
            <a:pPr eaLnBrk="1" hangingPunct="1"/>
            <a:endParaRPr lang="en-US" altLang="en-US" sz="1600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It’s OK to upload vacation photos via unsecured </a:t>
            </a:r>
            <a:r>
              <a:rPr lang="en-US" altLang="en-US" dirty="0" err="1">
                <a:latin typeface="Arial" panose="020B0604020202020204" pitchFamily="34" charset="0"/>
              </a:rPr>
              <a:t>WiFi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7272857C-4FB1-45DA-B4AA-CD036BD7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" y="228600"/>
            <a:ext cx="8848725" cy="1143000"/>
          </a:xfrm>
        </p:spPr>
        <p:txBody>
          <a:bodyPr/>
          <a:lstStyle/>
          <a:p>
            <a:r>
              <a:rPr lang="en-US" alt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Using unsecured </a:t>
            </a:r>
            <a:r>
              <a:rPr lang="en-US" alt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en-US" alt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(such as SPVWIFI)</a:t>
            </a:r>
          </a:p>
        </p:txBody>
      </p:sp>
      <p:sp>
        <p:nvSpPr>
          <p:cNvPr id="10" name="Line 4">
            <a:extLst>
              <a:ext uri="{FF2B5EF4-FFF2-40B4-BE49-F238E27FC236}">
                <a16:creationId xmlns:a16="http://schemas.microsoft.com/office/drawing/2014/main" xmlns="" id="{6EE7C754-638C-4475-B70E-9B9751469ED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" y="16764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873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xmlns="" id="{C282C34F-2751-488A-AF9E-7D4AE536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183D0B-9311-487F-B3EE-96BAD976E1C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124" name="Content Placeholder 2">
            <a:extLst>
              <a:ext uri="{FF2B5EF4-FFF2-40B4-BE49-F238E27FC236}">
                <a16:creationId xmlns:a16="http://schemas.microsoft.com/office/drawing/2014/main" xmlns="" id="{A22E2D95-B9CB-416C-8B46-4A6F839A9096}"/>
              </a:ext>
            </a:extLst>
          </p:cNvPr>
          <p:cNvSpPr txBox="1">
            <a:spLocks/>
          </p:cNvSpPr>
          <p:nvPr/>
        </p:nvSpPr>
        <p:spPr bwMode="auto">
          <a:xfrm>
            <a:off x="228600" y="1493837"/>
            <a:ext cx="868680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Instead of using unsecured </a:t>
            </a:r>
            <a:r>
              <a:rPr lang="en-US" altLang="en-US" dirty="0" err="1">
                <a:latin typeface="Arial" panose="020B0604020202020204" pitchFamily="34" charset="0"/>
              </a:rPr>
              <a:t>WiFi</a:t>
            </a:r>
            <a:r>
              <a:rPr lang="en-US" altLang="en-US" dirty="0">
                <a:latin typeface="Arial" panose="020B0604020202020204" pitchFamily="34" charset="0"/>
              </a:rPr>
              <a:t>, use your cell phone as a </a:t>
            </a:r>
            <a:r>
              <a:rPr lang="en-US" altLang="en-US" dirty="0" err="1">
                <a:latin typeface="Arial" panose="020B0604020202020204" pitchFamily="34" charset="0"/>
              </a:rPr>
              <a:t>WiFi</a:t>
            </a:r>
            <a:r>
              <a:rPr lang="en-US" altLang="en-US" dirty="0">
                <a:latin typeface="Arial" panose="020B0604020202020204" pitchFamily="34" charset="0"/>
              </a:rPr>
              <a:t> hotspot.  Cell phone service is encrypted and secure.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Unless you have an unlimited data plan, don’t use the cell phone hot spot for movies, video, or TV shows.</a:t>
            </a:r>
          </a:p>
        </p:txBody>
      </p:sp>
    </p:spTree>
    <p:extLst>
      <p:ext uri="{BB962C8B-B14F-4D97-AF65-F5344CB8AC3E}">
        <p14:creationId xmlns:p14="http://schemas.microsoft.com/office/powerpoint/2010/main" val="2594478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2">
            <a:extLst>
              <a:ext uri="{FF2B5EF4-FFF2-40B4-BE49-F238E27FC236}">
                <a16:creationId xmlns:a16="http://schemas.microsoft.com/office/drawing/2014/main" xmlns="" id="{24675B75-5D05-469D-B485-D19E4C22A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928446-E7D0-438A-9772-EFAD9F7460C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9220" name="Title 1">
            <a:extLst>
              <a:ext uri="{FF2B5EF4-FFF2-40B4-BE49-F238E27FC236}">
                <a16:creationId xmlns:a16="http://schemas.microsoft.com/office/drawing/2014/main" xmlns="" id="{DCCB86B3-6727-49B3-B0FF-20DD73514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00" y="533400"/>
            <a:ext cx="8848725" cy="1143000"/>
          </a:xfrm>
        </p:spPr>
        <p:txBody>
          <a:bodyPr/>
          <a:lstStyle/>
          <a:p>
            <a:r>
              <a:rPr lang="en-US" alt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Secure </a:t>
            </a:r>
            <a:r>
              <a:rPr lang="en-US" alt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en-US" alt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anywhere </a:t>
            </a:r>
            <a:br>
              <a:rPr lang="en-US" alt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turn on your cell phone hotspot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E27FD9E-3F51-401D-98D5-E95B2701C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0" y="2730500"/>
            <a:ext cx="2356601" cy="3990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65BE39D-81A6-4E76-8FCB-025C888B1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605627"/>
            <a:ext cx="2970789" cy="42624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4031C38-1C77-485A-8404-51C3997C3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438939"/>
            <a:ext cx="254317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057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2">
            <a:extLst>
              <a:ext uri="{FF2B5EF4-FFF2-40B4-BE49-F238E27FC236}">
                <a16:creationId xmlns:a16="http://schemas.microsoft.com/office/drawing/2014/main" xmlns="" id="{24675B75-5D05-469D-B485-D19E4C22A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928446-E7D0-438A-9772-EFAD9F7460C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9220" name="Title 1">
            <a:extLst>
              <a:ext uri="{FF2B5EF4-FFF2-40B4-BE49-F238E27FC236}">
                <a16:creationId xmlns:a16="http://schemas.microsoft.com/office/drawing/2014/main" xmlns="" id="{DCCB86B3-6727-49B3-B0FF-20DD73514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381000"/>
            <a:ext cx="8848725" cy="1143000"/>
          </a:xfrm>
        </p:spPr>
        <p:txBody>
          <a:bodyPr/>
          <a:lstStyle/>
          <a:p>
            <a:r>
              <a:rPr lang="en-US" alt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VPN –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Virtual Private Network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2E2D082F-47AF-458F-9DE4-523C97D9D25C}"/>
              </a:ext>
            </a:extLst>
          </p:cNvPr>
          <p:cNvSpPr txBox="1">
            <a:spLocks/>
          </p:cNvSpPr>
          <p:nvPr/>
        </p:nvSpPr>
        <p:spPr bwMode="auto">
          <a:xfrm>
            <a:off x="309562" y="1928812"/>
            <a:ext cx="868680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</a:rPr>
              <a:t>Some people use a VPN to safely use an unsecured </a:t>
            </a:r>
            <a:r>
              <a:rPr lang="en-US" altLang="en-US" dirty="0" err="1">
                <a:latin typeface="Arial" panose="020B0604020202020204" pitchFamily="34" charset="0"/>
              </a:rPr>
              <a:t>WiFi</a:t>
            </a:r>
            <a:r>
              <a:rPr lang="en-US" altLang="en-US" dirty="0">
                <a:latin typeface="Arial" panose="020B0604020202020204" pitchFamily="34" charset="0"/>
              </a:rPr>
              <a:t> network.  I don’t recommend this.  </a:t>
            </a:r>
          </a:p>
          <a:p>
            <a:pPr marL="0" indent="0" eaLnBrk="1" hangingPunct="1"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</a:rPr>
              <a:t>You can read more about VPNs on Tom’s Guide. </a:t>
            </a:r>
            <a:r>
              <a:rPr lang="en-US" altLang="en-US" dirty="0">
                <a:latin typeface="Arial" panose="020B0604020202020204" pitchFamily="34" charset="0"/>
                <a:hlinkClick r:id="rId2"/>
              </a:rPr>
              <a:t>https://www.tomsguide.com/best-picks/best-free-vpn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xmlns="" id="{A45E7982-054B-4FCF-8173-81F9CB9F8F9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6764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56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xmlns="" id="{567548E7-CEA6-4BBC-B95B-7765D1A98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Slide Number Placeholder 1">
            <a:extLst>
              <a:ext uri="{FF2B5EF4-FFF2-40B4-BE49-F238E27FC236}">
                <a16:creationId xmlns:a16="http://schemas.microsoft.com/office/drawing/2014/main" xmlns="" id="{7C4368F6-A59E-45F2-8343-BBDE4B09D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46551F-B5DB-455B-8A68-A3298570CAF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2895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>
            <a:extLst>
              <a:ext uri="{FF2B5EF4-FFF2-40B4-BE49-F238E27FC236}">
                <a16:creationId xmlns:a16="http://schemas.microsoft.com/office/drawing/2014/main" xmlns="" id="{8A223E55-4ABE-450E-A0F5-29A90545B9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86B1C3-F216-4948-94F0-351D67B5FBBA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5843" name="Picture 3">
            <a:extLst>
              <a:ext uri="{FF2B5EF4-FFF2-40B4-BE49-F238E27FC236}">
                <a16:creationId xmlns:a16="http://schemas.microsoft.com/office/drawing/2014/main" xmlns="" id="{9817CCA4-2ABC-422B-AB1C-2A881DF99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304800"/>
            <a:ext cx="7385050" cy="631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xmlns="" id="{F1BA6CB6-DF0E-4982-8A69-4C423CF85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563"/>
            <a:ext cx="8229600" cy="1143000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For more information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xmlns="" id="{7A147798-8535-483B-9FF7-CE1D1D4EF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75" y="1550988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Read the Backup Bible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www.suekayton.com/backupbible.htm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Contact Sue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Kayton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The Computer Doctor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kayton@alum.mit.edu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(650) 853-1711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Download this presentation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In PPT format  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https://tinyurl.com/khc2pskj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In PDF format  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https://tinyurl.com/349v3yb6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Line 4">
            <a:extLst>
              <a:ext uri="{FF2B5EF4-FFF2-40B4-BE49-F238E27FC236}">
                <a16:creationId xmlns:a16="http://schemas.microsoft.com/office/drawing/2014/main" xmlns="" id="{742F1C36-EE50-4094-80B7-3C592F7C504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775" y="1198563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9" name="Slide Number Placeholder 1">
            <a:extLst>
              <a:ext uri="{FF2B5EF4-FFF2-40B4-BE49-F238E27FC236}">
                <a16:creationId xmlns:a16="http://schemas.microsoft.com/office/drawing/2014/main" xmlns="" id="{B149A896-5255-4BA6-97F6-CEEB4AF30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D9FA69-A0EC-4CC9-8B67-1BD56A86CD4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C:\Users\Me\Desktop\privacy.jpg">
            <a:extLst>
              <a:ext uri="{FF2B5EF4-FFF2-40B4-BE49-F238E27FC236}">
                <a16:creationId xmlns:a16="http://schemas.microsoft.com/office/drawing/2014/main" xmlns="" id="{5EEF1CD0-7867-4EDE-8FF5-043C917B3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23363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xmlns="" id="{1ED29856-C9EC-4CFB-AB3E-9F3998BB4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5200" y="1066800"/>
            <a:ext cx="5715000" cy="4495800"/>
          </a:xfrm>
        </p:spPr>
        <p:txBody>
          <a:bodyPr/>
          <a:lstStyle/>
          <a:p>
            <a:pPr eaLnBrk="1" hangingPunct="1"/>
            <a:r>
              <a:rPr lang="en-US" altLang="en-US" sz="8000">
                <a:solidFill>
                  <a:schemeClr val="bg1"/>
                </a:solidFill>
                <a:latin typeface="Arial Black" panose="020B0A04020102020204" pitchFamily="34" charset="0"/>
              </a:rPr>
              <a:t>Security</a:t>
            </a:r>
            <a:br>
              <a:rPr lang="en-US" altLang="en-US" sz="800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altLang="en-US" sz="8000">
                <a:solidFill>
                  <a:schemeClr val="bg1"/>
                </a:solidFill>
                <a:latin typeface="Arial Black" panose="020B0A04020102020204" pitchFamily="34" charset="0"/>
              </a:rPr>
              <a:t>and</a:t>
            </a:r>
            <a:br>
              <a:rPr lang="en-US" altLang="en-US" sz="800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altLang="en-US" sz="8000">
                <a:solidFill>
                  <a:schemeClr val="bg1"/>
                </a:solidFill>
                <a:latin typeface="Arial Black" panose="020B0A04020102020204" pitchFamily="34" charset="0"/>
              </a:rPr>
              <a:t>privacy</a:t>
            </a:r>
          </a:p>
        </p:txBody>
      </p:sp>
      <p:sp>
        <p:nvSpPr>
          <p:cNvPr id="37892" name="TextBox 1">
            <a:extLst>
              <a:ext uri="{FF2B5EF4-FFF2-40B4-BE49-F238E27FC236}">
                <a16:creationId xmlns:a16="http://schemas.microsoft.com/office/drawing/2014/main" xmlns="" id="{BA662C36-CF0F-47A3-A9A0-33AF2F207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096000"/>
            <a:ext cx="5900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Sue </a:t>
            </a:r>
            <a:r>
              <a:rPr lang="en-US" altLang="en-US" sz="1800" b="1" dirty="0" err="1">
                <a:solidFill>
                  <a:schemeClr val="bg1"/>
                </a:solidFill>
                <a:latin typeface="Arial" panose="020B0604020202020204" pitchFamily="34" charset="0"/>
              </a:rPr>
              <a:t>Kayton</a:t>
            </a:r>
            <a:endParaRPr lang="en-US" alt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June 2023</a:t>
            </a:r>
          </a:p>
        </p:txBody>
      </p:sp>
      <p:sp>
        <p:nvSpPr>
          <p:cNvPr id="37893" name="Slide Number Placeholder 3">
            <a:extLst>
              <a:ext uri="{FF2B5EF4-FFF2-40B4-BE49-F238E27FC236}">
                <a16:creationId xmlns:a16="http://schemas.microsoft.com/office/drawing/2014/main" xmlns="" id="{F8A235E7-7907-4FE6-9A93-DA1773D29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A01BFF-C73A-4D88-A101-D0CB91163573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xmlns="" id="{2E77E8E0-E128-4A14-97E8-DCBB9E630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172075"/>
            <a:ext cx="8229600" cy="1143000"/>
          </a:xfrm>
        </p:spPr>
        <p:txBody>
          <a:bodyPr/>
          <a:lstStyle/>
          <a:p>
            <a:r>
              <a:rPr lang="en-US" altLang="en-US" sz="8800" b="1">
                <a:latin typeface="Arial" panose="020B0604020202020204" pitchFamily="34" charset="0"/>
                <a:cs typeface="Arial" panose="020B0604020202020204" pitchFamily="34" charset="0"/>
              </a:rPr>
              <a:t>Stop and look.</a:t>
            </a:r>
            <a:br>
              <a:rPr lang="en-US" altLang="en-US" sz="8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8800" b="1">
                <a:latin typeface="Arial" panose="020B0604020202020204" pitchFamily="34" charset="0"/>
                <a:cs typeface="Arial" panose="020B0604020202020204" pitchFamily="34" charset="0"/>
              </a:rPr>
              <a:t>Be vigilant.</a:t>
            </a:r>
            <a:br>
              <a:rPr lang="en-US" altLang="en-US" sz="8800" b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8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Slide Number Placeholder 2">
            <a:extLst>
              <a:ext uri="{FF2B5EF4-FFF2-40B4-BE49-F238E27FC236}">
                <a16:creationId xmlns:a16="http://schemas.microsoft.com/office/drawing/2014/main" xmlns="" id="{3511FE29-76A3-490D-961C-51DDBB3AF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B5E48F-180B-4466-88A2-3DC5844F86E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xmlns="" id="{14F07AC3-BE3A-4093-96FB-C9F1C9DF2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4795838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706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>
            <a:extLst>
              <a:ext uri="{FF2B5EF4-FFF2-40B4-BE49-F238E27FC236}">
                <a16:creationId xmlns:a16="http://schemas.microsoft.com/office/drawing/2014/main" xmlns="" id="{F01EAC44-48F0-400F-937E-6A27333ED9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C0EC40-E99A-49D6-8B56-5F95E0C410F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4339" name="Picture 5">
            <a:extLst>
              <a:ext uri="{FF2B5EF4-FFF2-40B4-BE49-F238E27FC236}">
                <a16:creationId xmlns:a16="http://schemas.microsoft.com/office/drawing/2014/main" xmlns="" id="{D2CA78A2-A820-4A64-82AE-0167269E4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0"/>
            <a:ext cx="5851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01C5ADB-CE16-49D7-9607-893D6CDF6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37" y="4572000"/>
            <a:ext cx="1828800" cy="590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B436B6E-AB80-42B7-A5E7-AA0199D75C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914400"/>
            <a:ext cx="1828800" cy="590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B55FC20-69AB-4D77-A18E-638FDB7B83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159839"/>
            <a:ext cx="1828800" cy="5905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A91D2AF-D536-4A95-87C2-89216B753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37" y="3200400"/>
            <a:ext cx="1828800" cy="5905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804E128-3CEF-4340-8973-7A54871C07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37" y="5765800"/>
            <a:ext cx="18288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e\Desktop\images.png">
            <a:extLst>
              <a:ext uri="{FF2B5EF4-FFF2-40B4-BE49-F238E27FC236}">
                <a16:creationId xmlns:a16="http://schemas.microsoft.com/office/drawing/2014/main" xmlns="" id="{0577FCD0-BE0C-4632-9D19-EE3ACF5A8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34925"/>
            <a:ext cx="7772400" cy="1016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Slide Number Placeholder 1">
            <a:extLst>
              <a:ext uri="{FF2B5EF4-FFF2-40B4-BE49-F238E27FC236}">
                <a16:creationId xmlns:a16="http://schemas.microsoft.com/office/drawing/2014/main" xmlns="" id="{FDF637DC-A407-4843-8EFF-2BFD8C14B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F5FE57-410B-4B1D-8718-9BC16FD727B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302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2">
            <a:extLst>
              <a:ext uri="{FF2B5EF4-FFF2-40B4-BE49-F238E27FC236}">
                <a16:creationId xmlns:a16="http://schemas.microsoft.com/office/drawing/2014/main" xmlns="" id="{592EC331-0871-4FDE-A930-6FEB51D26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B36E47-8CFE-435E-9BF6-8A89FE2AFBE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6387" name="Picture 4">
            <a:extLst>
              <a:ext uri="{FF2B5EF4-FFF2-40B4-BE49-F238E27FC236}">
                <a16:creationId xmlns:a16="http://schemas.microsoft.com/office/drawing/2014/main" xmlns="" id="{906FBB82-28EB-4218-9DB3-E346A9A70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0"/>
            <a:ext cx="6477000" cy="730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8">
            <a:extLst>
              <a:ext uri="{FF2B5EF4-FFF2-40B4-BE49-F238E27FC236}">
                <a16:creationId xmlns:a16="http://schemas.microsoft.com/office/drawing/2014/main" xmlns="" id="{A903C4BC-DBA2-436B-B64C-9281FC69E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88913"/>
            <a:ext cx="2274887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0">
            <a:extLst>
              <a:ext uri="{FF2B5EF4-FFF2-40B4-BE49-F238E27FC236}">
                <a16:creationId xmlns:a16="http://schemas.microsoft.com/office/drawing/2014/main" xmlns="" id="{02622244-2458-4602-B8DF-45C946E4B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4502150"/>
            <a:ext cx="2274887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2">
            <a:extLst>
              <a:ext uri="{FF2B5EF4-FFF2-40B4-BE49-F238E27FC236}">
                <a16:creationId xmlns:a16="http://schemas.microsoft.com/office/drawing/2014/main" xmlns="" id="{C02C2FA1-641E-44FC-BC10-48F61ECC2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562225"/>
            <a:ext cx="1858963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053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748</Words>
  <Application>Microsoft Office PowerPoint</Application>
  <PresentationFormat>On-screen Show (4:3)</PresentationFormat>
  <Paragraphs>222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Security and privacy</vt:lpstr>
      <vt:lpstr>PowerPoint Presentation</vt:lpstr>
      <vt:lpstr>Types of security</vt:lpstr>
      <vt:lpstr>Infection</vt:lpstr>
      <vt:lpstr>PowerPoint Presentation</vt:lpstr>
      <vt:lpstr>Stop and look. Be vigilant. </vt:lpstr>
      <vt:lpstr>PowerPoint Presentation</vt:lpstr>
      <vt:lpstr>PowerPoint Presentation</vt:lpstr>
      <vt:lpstr>PowerPoint Presentation</vt:lpstr>
      <vt:lpstr>PowerPoint Presentation</vt:lpstr>
      <vt:lpstr>Scam (phishing) emails</vt:lpstr>
      <vt:lpstr>PowerPoint Presentation</vt:lpstr>
      <vt:lpstr>Scam text messages</vt:lpstr>
      <vt:lpstr>Scam computer pop-ups</vt:lpstr>
      <vt:lpstr>Scam letters</vt:lpstr>
      <vt:lpstr>Scam phone calls</vt:lpstr>
      <vt:lpstr>Security features for browser</vt:lpstr>
      <vt:lpstr>Anti-virus programs</vt:lpstr>
      <vt:lpstr>Passwords</vt:lpstr>
      <vt:lpstr>PowerPoint Presentation</vt:lpstr>
      <vt:lpstr>PowerPoint Presentation</vt:lpstr>
      <vt:lpstr>Password list</vt:lpstr>
      <vt:lpstr>PowerPoint Presentation</vt:lpstr>
      <vt:lpstr>Sample password list</vt:lpstr>
      <vt:lpstr>Password managers</vt:lpstr>
      <vt:lpstr>Facial recognition</vt:lpstr>
      <vt:lpstr>Storing data safely</vt:lpstr>
      <vt:lpstr>PowerPoint Presentation</vt:lpstr>
      <vt:lpstr>Where to back up</vt:lpstr>
      <vt:lpstr>What to back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Snooping or outside attack</vt:lpstr>
      <vt:lpstr>PowerPoint Presentation</vt:lpstr>
      <vt:lpstr>PowerPoint Presentation</vt:lpstr>
      <vt:lpstr>Cover your webcam when not in use</vt:lpstr>
      <vt:lpstr>Turn your computer OFF when not in use</vt:lpstr>
      <vt:lpstr>Is this WiFi secure?</vt:lpstr>
      <vt:lpstr>Using unsecured WiFi (such as SPVWIFI)</vt:lpstr>
      <vt:lpstr>PowerPoint Presentation</vt:lpstr>
      <vt:lpstr>Secure WiFi anywhere   turn on your cell phone hotspot</vt:lpstr>
      <vt:lpstr>VPN – Virtual Private Network</vt:lpstr>
      <vt:lpstr>PowerPoint Presentation</vt:lpstr>
      <vt:lpstr>For more information</vt:lpstr>
      <vt:lpstr>Security and privacy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 and privacy</dc:title>
  <dc:creator>Student</dc:creator>
  <cp:lastModifiedBy>Owner</cp:lastModifiedBy>
  <cp:revision>106</cp:revision>
  <dcterms:created xsi:type="dcterms:W3CDTF">2016-10-28T04:34:43Z</dcterms:created>
  <dcterms:modified xsi:type="dcterms:W3CDTF">2023-06-20T15:37:02Z</dcterms:modified>
</cp:coreProperties>
</file>